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468" r:id="rId2"/>
    <p:sldId id="498" r:id="rId3"/>
    <p:sldId id="533" r:id="rId4"/>
    <p:sldId id="574" r:id="rId5"/>
    <p:sldId id="575" r:id="rId6"/>
    <p:sldId id="576" r:id="rId7"/>
    <p:sldId id="567" r:id="rId8"/>
    <p:sldId id="568" r:id="rId9"/>
    <p:sldId id="577" r:id="rId10"/>
    <p:sldId id="581" r:id="rId11"/>
    <p:sldId id="582" r:id="rId12"/>
    <p:sldId id="584" r:id="rId13"/>
    <p:sldId id="585" r:id="rId14"/>
    <p:sldId id="586" r:id="rId15"/>
    <p:sldId id="583" r:id="rId16"/>
    <p:sldId id="579" r:id="rId17"/>
    <p:sldId id="587" r:id="rId18"/>
    <p:sldId id="580" r:id="rId19"/>
    <p:sldId id="545" r:id="rId20"/>
    <p:sldId id="502" r:id="rId21"/>
    <p:sldId id="569" r:id="rId22"/>
    <p:sldId id="543" r:id="rId23"/>
    <p:sldId id="535" r:id="rId24"/>
    <p:sldId id="536" r:id="rId25"/>
    <p:sldId id="571" r:id="rId26"/>
    <p:sldId id="572" r:id="rId27"/>
    <p:sldId id="573" r:id="rId28"/>
    <p:sldId id="264" r:id="rId2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DAVID BENAVIDES SANCHEZ" initials="DDBS" lastIdx="1" clrIdx="0">
    <p:extLst>
      <p:ext uri="{19B8F6BF-5375-455C-9EA6-DF929625EA0E}">
        <p15:presenceInfo xmlns:p15="http://schemas.microsoft.com/office/powerpoint/2012/main" userId="DANIEL DAVID BENAVIDES SANCHE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FFFFFF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A0472C-E42D-409B-8C27-DB2E802EEC81}" v="33" dt="2022-10-19T17:09:15.3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40" autoAdjust="0"/>
    <p:restoredTop sz="86369"/>
  </p:normalViewPr>
  <p:slideViewPr>
    <p:cSldViewPr snapToGrid="0">
      <p:cViewPr varScale="1">
        <p:scale>
          <a:sx n="85" d="100"/>
          <a:sy n="85" d="100"/>
        </p:scale>
        <p:origin x="499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8/05/2025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8/05/2025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74825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102084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31436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537942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114658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896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8520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80113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36634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35703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77038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318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0220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20996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8/05/2025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8/05/2025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8/05/2025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8/05/2025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8/05/2025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8/05/2025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8/05/2025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8/05/2025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75" r:id="rId13"/>
    <p:sldLayoutId id="214748367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995422" y="2551837"/>
            <a:ext cx="64536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Introducción a </a:t>
            </a:r>
            <a:r>
              <a:rPr lang="es-CO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flutter</a:t>
            </a:r>
            <a:endParaRPr lang="es-ES" sz="4000" b="1" dirty="0">
              <a:solidFill>
                <a:schemeClr val="tx1">
                  <a:lumMod val="75000"/>
                  <a:lumOff val="25000"/>
                </a:schemeClr>
              </a:solidFill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n-001" dirty="0">
                <a:solidFill>
                  <a:schemeClr val="bg1"/>
                </a:solidFill>
                <a:latin typeface="Work Sans Medium" pitchFamily="2" charset="77"/>
              </a:rPr>
              <a:t>Instalacion de Android Studio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807720" y="1828800"/>
            <a:ext cx="40690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001" dirty="0"/>
              <a:t>Descargar e instalar Android Studio.</a:t>
            </a:r>
          </a:p>
          <a:p>
            <a:pPr marL="342900" indent="-342900">
              <a:buAutoNum type="arabicPeriod"/>
            </a:pPr>
            <a:r>
              <a:rPr lang="en-001" dirty="0"/>
              <a:t>Ir Android Studio</a:t>
            </a:r>
          </a:p>
          <a:p>
            <a:pPr marL="342900" indent="-342900">
              <a:buAutoNum type="arabicPeriod"/>
            </a:pPr>
            <a:r>
              <a:rPr lang="en-001" dirty="0"/>
              <a:t>Ir More Actions</a:t>
            </a:r>
          </a:p>
          <a:p>
            <a:pPr marL="342900" indent="-342900">
              <a:buAutoNum type="arabicPeriod"/>
            </a:pPr>
            <a:r>
              <a:rPr lang="en-001" dirty="0"/>
              <a:t>Ir Android Virtual Device Manager</a:t>
            </a:r>
          </a:p>
          <a:p>
            <a:pPr marL="342900" indent="-342900">
              <a:buAutoNum type="arabicPeriod"/>
            </a:pPr>
            <a:r>
              <a:rPr lang="en-001" dirty="0"/>
              <a:t>Crear AVD</a:t>
            </a:r>
          </a:p>
          <a:p>
            <a:pPr marL="342900" indent="-342900">
              <a:buAutoNum type="arabicPeriod"/>
            </a:pPr>
            <a:endParaRPr lang="en-001" dirty="0"/>
          </a:p>
          <a:p>
            <a:pPr marL="342900" indent="-342900">
              <a:buAutoNum type="arabicPeriod"/>
            </a:pPr>
            <a:endParaRPr lang="en-001" dirty="0"/>
          </a:p>
          <a:p>
            <a:pPr marL="342900" indent="-342900">
              <a:buAutoNum type="arabicPeriod"/>
            </a:pP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645" y="2090058"/>
            <a:ext cx="6226147" cy="357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80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n-001" dirty="0">
                <a:solidFill>
                  <a:schemeClr val="bg1"/>
                </a:solidFill>
                <a:latin typeface="Work Sans Medium" pitchFamily="2" charset="77"/>
              </a:rPr>
              <a:t>Instalacion de Android Studio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807720" y="1828800"/>
            <a:ext cx="4069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001" dirty="0"/>
          </a:p>
          <a:p>
            <a:pPr marL="342900" indent="-342900">
              <a:buAutoNum type="arabicPeriod"/>
            </a:pPr>
            <a:endParaRPr lang="en-001" dirty="0"/>
          </a:p>
          <a:p>
            <a:pPr marL="342900" indent="-342900">
              <a:buAutoNum type="arabicPeriod"/>
            </a:pPr>
            <a:endParaRPr lang="en-001" dirty="0"/>
          </a:p>
          <a:p>
            <a:pPr marL="342900" indent="-342900">
              <a:buAutoNum type="arabicPeriod"/>
            </a:pPr>
            <a:endParaRPr lang="es-C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6D04A5A-19A9-0ACE-6D0F-5E02EDC9D1DE}"/>
              </a:ext>
            </a:extLst>
          </p:cNvPr>
          <p:cNvSpPr txBox="1"/>
          <p:nvPr/>
        </p:nvSpPr>
        <p:spPr>
          <a:xfrm>
            <a:off x="973799" y="1409108"/>
            <a:ext cx="37369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001" sz="4000" dirty="0">
                <a:latin typeface="Work Sans Light" pitchFamily="2" charset="77"/>
              </a:rPr>
              <a:t>Configurar AVD</a:t>
            </a:r>
            <a:endParaRPr lang="es-ES" sz="4000" dirty="0">
              <a:latin typeface="Work Sans Light" pitchFamily="2" charset="77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324" y="2116994"/>
            <a:ext cx="7399573" cy="451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27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n-001" dirty="0">
                <a:solidFill>
                  <a:schemeClr val="bg1"/>
                </a:solidFill>
                <a:latin typeface="Work Sans Medium" pitchFamily="2" charset="77"/>
              </a:rPr>
              <a:t>Instalacion de Android Studio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807720" y="1828800"/>
            <a:ext cx="4069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001" dirty="0"/>
          </a:p>
          <a:p>
            <a:pPr marL="342900" indent="-342900">
              <a:buAutoNum type="arabicPeriod"/>
            </a:pPr>
            <a:endParaRPr lang="en-001" dirty="0"/>
          </a:p>
          <a:p>
            <a:pPr marL="342900" indent="-342900">
              <a:buAutoNum type="arabicPeriod"/>
            </a:pPr>
            <a:endParaRPr lang="en-001" dirty="0"/>
          </a:p>
          <a:p>
            <a:pPr marL="342900" indent="-342900">
              <a:buAutoNum type="arabicPeriod"/>
            </a:pPr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6D04A5A-19A9-0ACE-6D0F-5E02EDC9D1DE}"/>
              </a:ext>
            </a:extLst>
          </p:cNvPr>
          <p:cNvSpPr txBox="1"/>
          <p:nvPr/>
        </p:nvSpPr>
        <p:spPr>
          <a:xfrm>
            <a:off x="456236" y="1474857"/>
            <a:ext cx="40366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001" sz="4000" dirty="0">
                <a:latin typeface="Work Sans Light" pitchFamily="2" charset="77"/>
              </a:rPr>
              <a:t>Descargar API 29</a:t>
            </a:r>
            <a:endParaRPr lang="es-ES" sz="4000" dirty="0">
              <a:latin typeface="Work Sans Light" pitchFamily="2" charset="77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027" y="2182743"/>
            <a:ext cx="7512687" cy="463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3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n-001" dirty="0">
                <a:solidFill>
                  <a:schemeClr val="bg1"/>
                </a:solidFill>
                <a:latin typeface="Work Sans Medium" pitchFamily="2" charset="77"/>
              </a:rPr>
              <a:t>Instalacion de Android Studio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807720" y="1828800"/>
            <a:ext cx="4069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001" dirty="0"/>
          </a:p>
          <a:p>
            <a:pPr marL="342900" indent="-342900">
              <a:buAutoNum type="arabicPeriod"/>
            </a:pPr>
            <a:endParaRPr lang="en-001" dirty="0"/>
          </a:p>
          <a:p>
            <a:pPr marL="342900" indent="-342900">
              <a:buAutoNum type="arabicPeriod"/>
            </a:pPr>
            <a:endParaRPr lang="en-001" dirty="0"/>
          </a:p>
          <a:p>
            <a:pPr marL="342900" indent="-342900">
              <a:buAutoNum type="arabicPeriod"/>
            </a:pPr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6D04A5A-19A9-0ACE-6D0F-5E02EDC9D1DE}"/>
              </a:ext>
            </a:extLst>
          </p:cNvPr>
          <p:cNvSpPr txBox="1"/>
          <p:nvPr/>
        </p:nvSpPr>
        <p:spPr>
          <a:xfrm>
            <a:off x="456236" y="1436044"/>
            <a:ext cx="5751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001" sz="4000" dirty="0">
                <a:latin typeface="Work Sans Light" pitchFamily="2" charset="77"/>
              </a:rPr>
              <a:t>Configurar Nombre AVD</a:t>
            </a:r>
            <a:endParaRPr lang="es-ES" sz="4000" dirty="0">
              <a:latin typeface="Work Sans Light" pitchFamily="2" charset="77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199" y="2143930"/>
            <a:ext cx="7432767" cy="447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739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n-001" dirty="0">
                <a:solidFill>
                  <a:schemeClr val="bg1"/>
                </a:solidFill>
                <a:latin typeface="Work Sans Medium" pitchFamily="2" charset="77"/>
              </a:rPr>
              <a:t>Instalacion de Android Studio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807720" y="1828800"/>
            <a:ext cx="4069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001" dirty="0"/>
          </a:p>
          <a:p>
            <a:pPr marL="342900" indent="-342900">
              <a:buAutoNum type="arabicPeriod"/>
            </a:pPr>
            <a:endParaRPr lang="en-001" dirty="0"/>
          </a:p>
          <a:p>
            <a:pPr marL="342900" indent="-342900">
              <a:buAutoNum type="arabicPeriod"/>
            </a:pPr>
            <a:endParaRPr lang="en-001" dirty="0"/>
          </a:p>
          <a:p>
            <a:pPr marL="342900" indent="-342900">
              <a:buAutoNum type="arabicPeriod"/>
            </a:pPr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6D04A5A-19A9-0ACE-6D0F-5E02EDC9D1DE}"/>
              </a:ext>
            </a:extLst>
          </p:cNvPr>
          <p:cNvSpPr txBox="1"/>
          <p:nvPr/>
        </p:nvSpPr>
        <p:spPr>
          <a:xfrm>
            <a:off x="280305" y="1436044"/>
            <a:ext cx="35173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001" sz="4000" dirty="0">
                <a:latin typeface="Work Sans Light" pitchFamily="2" charset="77"/>
              </a:rPr>
              <a:t>Descargar SDK</a:t>
            </a:r>
            <a:endParaRPr lang="es-ES" sz="4000" dirty="0">
              <a:latin typeface="Work Sans Light" pitchFamily="2" charset="77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456236" y="2428964"/>
            <a:ext cx="37108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001" dirty="0"/>
              <a:t>Ir a More Actions.</a:t>
            </a:r>
          </a:p>
          <a:p>
            <a:pPr marL="342900" indent="-342900">
              <a:buAutoNum type="arabicPeriod"/>
            </a:pPr>
            <a:r>
              <a:rPr lang="en-001" dirty="0"/>
              <a:t>Sdk Manager</a:t>
            </a:r>
          </a:p>
          <a:p>
            <a:pPr marL="342900" indent="-342900">
              <a:buAutoNum type="arabicPeriod"/>
            </a:pPr>
            <a:r>
              <a:rPr lang="en-001" dirty="0"/>
              <a:t>Sdk Plataforms</a:t>
            </a:r>
          </a:p>
          <a:p>
            <a:pPr marL="342900" indent="-342900">
              <a:buAutoNum type="arabicPeriod"/>
            </a:pPr>
            <a:r>
              <a:rPr lang="en-001" dirty="0"/>
              <a:t>Escoger sdk (ultima version)</a:t>
            </a:r>
          </a:p>
          <a:p>
            <a:pPr marL="342900" indent="-342900">
              <a:buAutoNum type="arabicPeriod"/>
            </a:pPr>
            <a:r>
              <a:rPr lang="en-001" dirty="0"/>
              <a:t>Ok</a:t>
            </a:r>
            <a:endParaRPr lang="es-CO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030" y="1748465"/>
            <a:ext cx="7032707" cy="510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340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n-001" dirty="0">
                <a:solidFill>
                  <a:schemeClr val="bg1"/>
                </a:solidFill>
                <a:latin typeface="Work Sans Medium" pitchFamily="2" charset="77"/>
              </a:rPr>
              <a:t>Comandos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8122920" y="1776549"/>
            <a:ext cx="4069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F</a:t>
            </a:r>
            <a:r>
              <a:rPr lang="en-001" b="1" dirty="0"/>
              <a:t>lutter upgrade</a:t>
            </a:r>
          </a:p>
          <a:p>
            <a:pPr marL="342900" indent="-342900">
              <a:buAutoNum type="arabicPeriod"/>
            </a:pP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r="38735"/>
          <a:stretch/>
        </p:blipFill>
        <p:spPr>
          <a:xfrm>
            <a:off x="6492240" y="2314863"/>
            <a:ext cx="4928904" cy="422826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36" y="2520462"/>
            <a:ext cx="5813108" cy="3063271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501264" y="1991697"/>
            <a:ext cx="4069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F</a:t>
            </a:r>
            <a:r>
              <a:rPr lang="en-001" b="1" dirty="0"/>
              <a:t>lutter doctor o flutter doctor -v</a:t>
            </a:r>
          </a:p>
          <a:p>
            <a:pPr marL="342900" indent="-342900">
              <a:buAutoNum type="arabicPeriod"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08783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n-001" dirty="0">
                <a:solidFill>
                  <a:schemeClr val="bg1"/>
                </a:solidFill>
                <a:latin typeface="Work Sans Medium" pitchFamily="2" charset="77"/>
              </a:rPr>
              <a:t>Resolver incidencias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1307" t="16906" r="2798" b="58124"/>
          <a:stretch/>
        </p:blipFill>
        <p:spPr>
          <a:xfrm>
            <a:off x="653143" y="2091408"/>
            <a:ext cx="7106194" cy="1698172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13955" y="1722076"/>
            <a:ext cx="3592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Android SDK Command-line Tools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/>
          <a:srcRect r="25591" b="42199"/>
          <a:stretch/>
        </p:blipFill>
        <p:spPr>
          <a:xfrm>
            <a:off x="653143" y="4511030"/>
            <a:ext cx="6832294" cy="1838869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613955" y="4141698"/>
            <a:ext cx="3172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 err="1"/>
              <a:t>flutter</a:t>
            </a:r>
            <a:r>
              <a:rPr lang="es-CO" dirty="0"/>
              <a:t> doctor --</a:t>
            </a:r>
            <a:r>
              <a:rPr lang="es-CO" dirty="0" err="1"/>
              <a:t>android-licenses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0539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n-001" dirty="0">
                <a:solidFill>
                  <a:schemeClr val="bg1"/>
                </a:solidFill>
                <a:latin typeface="Work Sans Medium" pitchFamily="2" charset="77"/>
              </a:rPr>
              <a:t>Instalar paquetes Visual Studio (Si requiere)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600892" y="2492785"/>
            <a:ext cx="35922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001" dirty="0"/>
              <a:t>Ir a Visual Studio Installer</a:t>
            </a:r>
          </a:p>
          <a:p>
            <a:pPr marL="342900" indent="-342900">
              <a:buAutoNum type="arabicPeriod"/>
            </a:pPr>
            <a:r>
              <a:rPr lang="en-001" dirty="0"/>
              <a:t>Modificar</a:t>
            </a:r>
          </a:p>
          <a:p>
            <a:pPr marL="342900" indent="-342900">
              <a:buAutoNum type="arabicPeriod"/>
            </a:pPr>
            <a:r>
              <a:rPr lang="en-001" dirty="0"/>
              <a:t>Seleccionar paquetes C/C++ Engine para movil</a:t>
            </a:r>
          </a:p>
          <a:p>
            <a:pPr marL="342900" indent="-342900">
              <a:buAutoNum type="arabicPeriod"/>
            </a:pPr>
            <a:r>
              <a:rPr lang="en-001" dirty="0"/>
              <a:t>OK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84129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/>
          </a:bodyPr>
          <a:lstStyle/>
          <a:p>
            <a:r>
              <a:rPr lang="en-001" sz="4000" dirty="0">
                <a:solidFill>
                  <a:schemeClr val="bg1"/>
                </a:solidFill>
                <a:latin typeface="Work Sans Medium" pitchFamily="2" charset="77"/>
              </a:rPr>
              <a:t>Confirmar nuevamente con flutter doctor -v</a:t>
            </a:r>
            <a:endParaRPr lang="es-CO" sz="4000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44" y="1620066"/>
            <a:ext cx="925830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49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6D04A5A-19A9-0ACE-6D0F-5E02EDC9D1DE}"/>
              </a:ext>
            </a:extLst>
          </p:cNvPr>
          <p:cNvSpPr txBox="1"/>
          <p:nvPr/>
        </p:nvSpPr>
        <p:spPr>
          <a:xfrm>
            <a:off x="942204" y="2228671"/>
            <a:ext cx="103076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200" dirty="0">
                <a:latin typeface="Work Sans Light" pitchFamily="2" charset="77"/>
              </a:rPr>
              <a:t>Creación del proyecto  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2E6F1CF-C64D-CB82-1478-686F9F9BAF5F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269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6D04A5A-19A9-0ACE-6D0F-5E02EDC9D1DE}"/>
              </a:ext>
            </a:extLst>
          </p:cNvPr>
          <p:cNvSpPr txBox="1"/>
          <p:nvPr/>
        </p:nvSpPr>
        <p:spPr>
          <a:xfrm>
            <a:off x="2252655" y="2228671"/>
            <a:ext cx="76867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200" dirty="0">
                <a:latin typeface="Work Sans Light" pitchFamily="2" charset="77"/>
              </a:rPr>
              <a:t>¿Qué es </a:t>
            </a:r>
            <a:r>
              <a:rPr lang="es-CO" sz="7200" dirty="0" err="1">
                <a:latin typeface="Work Sans Light" pitchFamily="2" charset="77"/>
              </a:rPr>
              <a:t>flutter</a:t>
            </a:r>
            <a:r>
              <a:rPr lang="es-CO" sz="7200" dirty="0">
                <a:latin typeface="Work Sans Light" pitchFamily="2" charset="77"/>
              </a:rPr>
              <a:t>?  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2E6F1CF-C64D-CB82-1478-686F9F9BAF5F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732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Creación del proyecto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26C02A7-83A8-EE99-92C6-9479E90580A5}"/>
              </a:ext>
            </a:extLst>
          </p:cNvPr>
          <p:cNvSpPr txBox="1"/>
          <p:nvPr/>
        </p:nvSpPr>
        <p:spPr>
          <a:xfrm>
            <a:off x="456236" y="2027916"/>
            <a:ext cx="105156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 Light" pitchFamily="2" charset="77"/>
                <a:ea typeface="+mn-ea"/>
                <a:cs typeface="+mn-cs"/>
              </a:rPr>
              <a:t>Vaya a la ubicación donde desea crear su proyecto y ejecute el siguiente comando en el terminal: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sz="2000" dirty="0">
              <a:solidFill>
                <a:prstClr val="black"/>
              </a:solidFill>
              <a:latin typeface="Work Sans Light" pitchFamily="2" charset="77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2800" b="1" i="1" dirty="0" err="1">
                <a:solidFill>
                  <a:srgbClr val="38AA00"/>
                </a:solidFill>
                <a:latin typeface="Work Sans Light" pitchFamily="2" charset="77"/>
              </a:rPr>
              <a:t>flutter</a:t>
            </a:r>
            <a:r>
              <a:rPr lang="es-MX" sz="2800" b="1" i="1" dirty="0">
                <a:solidFill>
                  <a:srgbClr val="38AA00"/>
                </a:solidFill>
                <a:latin typeface="Work Sans Light" pitchFamily="2" charset="77"/>
              </a:rPr>
              <a:t> </a:t>
            </a:r>
            <a:r>
              <a:rPr lang="es-MX" sz="2800" b="1" i="1" dirty="0" err="1">
                <a:solidFill>
                  <a:srgbClr val="38AA00"/>
                </a:solidFill>
                <a:latin typeface="Work Sans Light" pitchFamily="2" charset="77"/>
              </a:rPr>
              <a:t>create</a:t>
            </a:r>
            <a:r>
              <a:rPr lang="es-MX" sz="2800" b="1" i="1" dirty="0">
                <a:solidFill>
                  <a:srgbClr val="38AA00"/>
                </a:solidFill>
                <a:latin typeface="Work Sans Light" pitchFamily="2" charset="77"/>
              </a:rPr>
              <a:t> </a:t>
            </a:r>
            <a:r>
              <a:rPr lang="es-MX" sz="2800" b="1" i="1" dirty="0" err="1">
                <a:solidFill>
                  <a:srgbClr val="38AA00"/>
                </a:solidFill>
                <a:latin typeface="Work Sans Light" pitchFamily="2" charset="77"/>
              </a:rPr>
              <a:t>hola_flutter</a:t>
            </a:r>
            <a:endParaRPr lang="es-CO" sz="2000" b="1" i="1" dirty="0">
              <a:solidFill>
                <a:srgbClr val="38AA00"/>
              </a:solidFill>
              <a:latin typeface="Work Sans Light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ork Sans Light" pitchFamily="2" charset="77"/>
              <a:ea typeface="+mn-ea"/>
              <a:cs typeface="+mn-cs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BF501B0-4CB2-762E-FD1A-24CE53CD9376}"/>
              </a:ext>
            </a:extLst>
          </p:cNvPr>
          <p:cNvSpPr txBox="1"/>
          <p:nvPr/>
        </p:nvSpPr>
        <p:spPr>
          <a:xfrm>
            <a:off x="656217" y="5701554"/>
            <a:ext cx="10413401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CO" dirty="0"/>
              <a:t>💡Es importante que el nombre del proyecto no lleve tildes y ni espacios. Es recomendable escribirlo</a:t>
            </a:r>
            <a:r>
              <a:rPr lang="es-ES" dirty="0"/>
              <a:t> en minúsculas.</a:t>
            </a:r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C141B97-97C8-9E6B-3E93-122CF804F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257" y="3794733"/>
            <a:ext cx="7017486" cy="132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88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Creación del proyecto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26C02A7-83A8-EE99-92C6-9479E90580A5}"/>
              </a:ext>
            </a:extLst>
          </p:cNvPr>
          <p:cNvSpPr txBox="1"/>
          <p:nvPr/>
        </p:nvSpPr>
        <p:spPr>
          <a:xfrm>
            <a:off x="456236" y="1748909"/>
            <a:ext cx="10515600" cy="450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 Light" pitchFamily="2" charset="77"/>
                <a:ea typeface="+mn-ea"/>
                <a:cs typeface="+mn-cs"/>
              </a:rPr>
              <a:t>También se pude crear desde la interfaz de </a:t>
            </a:r>
            <a:r>
              <a:rPr kumimoji="0" lang="es-MX" sz="2000" b="0" i="0" u="none" strike="noStrike" kern="1200" cap="none" spc="0" normalizeH="0" baseline="0" noProof="0" dirty="0">
                <a:ln>
                  <a:noFill/>
                </a:ln>
                <a:solidFill>
                  <a:srgbClr val="38AA00"/>
                </a:solidFill>
                <a:effectLst/>
                <a:uLnTx/>
                <a:uFillTx/>
                <a:latin typeface="Work Sans Light" pitchFamily="2" charset="77"/>
                <a:ea typeface="+mn-ea"/>
                <a:cs typeface="+mn-cs"/>
              </a:rPr>
              <a:t>Vs Code</a:t>
            </a:r>
            <a:r>
              <a:rPr kumimoji="0" lang="es-MX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 Light" pitchFamily="2" charset="77"/>
                <a:ea typeface="+mn-ea"/>
                <a:cs typeface="+mn-cs"/>
              </a:rPr>
              <a:t>, siguiendo los siguientes pasos: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sz="2000" dirty="0">
              <a:solidFill>
                <a:prstClr val="black"/>
              </a:solidFill>
              <a:latin typeface="Work Sans Light" pitchFamily="2" charset="77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MX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 Light" pitchFamily="2" charset="77"/>
                <a:ea typeface="+mn-ea"/>
                <a:cs typeface="+mn-cs"/>
              </a:rPr>
              <a:t>Dirígete al menú </a:t>
            </a:r>
            <a:r>
              <a:rPr kumimoji="0" lang="es-MX" sz="2000" b="0" i="0" u="none" strike="noStrike" kern="1200" cap="none" spc="0" normalizeH="0" baseline="0" noProof="0" dirty="0">
                <a:ln>
                  <a:noFill/>
                </a:ln>
                <a:solidFill>
                  <a:srgbClr val="38AA00"/>
                </a:solidFill>
                <a:effectLst/>
                <a:uLnTx/>
                <a:uFillTx/>
                <a:latin typeface="Work Sans Light" pitchFamily="2" charset="77"/>
                <a:ea typeface="+mn-ea"/>
                <a:cs typeface="+mn-cs"/>
              </a:rPr>
              <a:t>View 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Da clic en </a:t>
            </a:r>
            <a:r>
              <a:rPr lang="es-MX" sz="2000" dirty="0" err="1">
                <a:solidFill>
                  <a:srgbClr val="38AA00"/>
                </a:solidFill>
                <a:latin typeface="Work Sans Light" pitchFamily="2" charset="77"/>
              </a:rPr>
              <a:t>Command</a:t>
            </a:r>
            <a:r>
              <a:rPr lang="es-MX" sz="2000" dirty="0">
                <a:solidFill>
                  <a:srgbClr val="38AA00"/>
                </a:solidFill>
                <a:latin typeface="Work Sans Light" pitchFamily="2" charset="77"/>
              </a:rPr>
              <a:t> </a:t>
            </a:r>
            <a:r>
              <a:rPr lang="es-MX" sz="2000" dirty="0" err="1">
                <a:solidFill>
                  <a:srgbClr val="38AA00"/>
                </a:solidFill>
                <a:latin typeface="Work Sans Light" pitchFamily="2" charset="77"/>
              </a:rPr>
              <a:t>Palette</a:t>
            </a:r>
            <a:r>
              <a:rPr lang="es-MX" sz="2000" dirty="0">
                <a:solidFill>
                  <a:srgbClr val="38AA00"/>
                </a:solidFill>
                <a:latin typeface="Work Sans Light" pitchFamily="2" charset="77"/>
              </a:rPr>
              <a:t>.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Escribe Flutter y selecciona </a:t>
            </a:r>
            <a:r>
              <a:rPr lang="es-MX" sz="2000" dirty="0">
                <a:solidFill>
                  <a:srgbClr val="38AA00"/>
                </a:solidFill>
                <a:latin typeface="Work Sans Light" pitchFamily="2" charset="77"/>
              </a:rPr>
              <a:t>Flutter: New Project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MX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 Light" pitchFamily="2" charset="77"/>
                <a:ea typeface="+mn-ea"/>
                <a:cs typeface="+mn-cs"/>
              </a:rPr>
              <a:t>Elige la opción </a:t>
            </a:r>
            <a:r>
              <a:rPr kumimoji="0" lang="es-MX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38AA00"/>
                </a:solidFill>
                <a:effectLst/>
                <a:uLnTx/>
                <a:uFillTx/>
                <a:latin typeface="Work Sans Light" pitchFamily="2" charset="77"/>
                <a:ea typeface="+mn-ea"/>
                <a:cs typeface="+mn-cs"/>
              </a:rPr>
              <a:t>Application</a:t>
            </a:r>
            <a:endParaRPr kumimoji="0" lang="es-MX" sz="2000" b="0" i="0" u="none" strike="noStrike" kern="1200" cap="none" spc="0" normalizeH="0" baseline="0" noProof="0" dirty="0">
              <a:ln>
                <a:noFill/>
              </a:ln>
              <a:solidFill>
                <a:srgbClr val="38AA00"/>
              </a:solidFill>
              <a:effectLst/>
              <a:uLnTx/>
              <a:uFillTx/>
              <a:latin typeface="Work Sans Light" pitchFamily="2" charset="77"/>
              <a:ea typeface="+mn-ea"/>
              <a:cs typeface="+mn-cs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MX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 Light" pitchFamily="2" charset="77"/>
                <a:ea typeface="+mn-ea"/>
                <a:cs typeface="+mn-cs"/>
              </a:rPr>
              <a:t>Crea o </a:t>
            </a:r>
            <a:r>
              <a:rPr kumimoji="0" lang="es-MX" sz="2000" b="0" i="0" u="none" strike="noStrike" kern="1200" cap="none" spc="0" normalizeH="0" baseline="0" noProof="0" dirty="0">
                <a:ln>
                  <a:noFill/>
                </a:ln>
                <a:solidFill>
                  <a:srgbClr val="38AA00"/>
                </a:solidFill>
                <a:effectLst/>
                <a:uLnTx/>
                <a:uFillTx/>
                <a:latin typeface="Work Sans Light" pitchFamily="2" charset="77"/>
                <a:ea typeface="+mn-ea"/>
                <a:cs typeface="+mn-cs"/>
              </a:rPr>
              <a:t>selecciona el directorio </a:t>
            </a:r>
            <a:r>
              <a:rPr kumimoji="0" lang="es-MX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 Light" pitchFamily="2" charset="77"/>
                <a:ea typeface="+mn-ea"/>
                <a:cs typeface="+mn-cs"/>
              </a:rPr>
              <a:t>padre para la carpeta del nuevo proyecto.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MX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 Light" pitchFamily="2" charset="77"/>
                <a:ea typeface="+mn-ea"/>
                <a:cs typeface="+mn-cs"/>
              </a:rPr>
              <a:t>Introduce un </a:t>
            </a:r>
            <a:r>
              <a:rPr kumimoji="0" lang="es-MX" sz="2000" b="0" i="0" u="none" strike="noStrike" kern="1200" cap="none" spc="0" normalizeH="0" baseline="0" noProof="0" dirty="0">
                <a:ln>
                  <a:noFill/>
                </a:ln>
                <a:solidFill>
                  <a:srgbClr val="38AA00"/>
                </a:solidFill>
                <a:effectLst/>
                <a:uLnTx/>
                <a:uFillTx/>
                <a:latin typeface="Work Sans Light" pitchFamily="2" charset="77"/>
                <a:ea typeface="+mn-ea"/>
                <a:cs typeface="+mn-cs"/>
              </a:rPr>
              <a:t>nombre de proyecto</a:t>
            </a:r>
            <a:r>
              <a:rPr kumimoji="0" lang="es-MX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 Light" pitchFamily="2" charset="77"/>
                <a:ea typeface="+mn-ea"/>
                <a:cs typeface="+mn-cs"/>
              </a:rPr>
              <a:t>, como </a:t>
            </a:r>
            <a:r>
              <a:rPr kumimoji="0" lang="es-MX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 Light" pitchFamily="2" charset="77"/>
                <a:ea typeface="+mn-ea"/>
                <a:cs typeface="+mn-cs"/>
              </a:rPr>
              <a:t>hola_flutter</a:t>
            </a:r>
            <a:r>
              <a:rPr kumimoji="0" lang="es-MX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 Light" pitchFamily="2" charset="77"/>
                <a:ea typeface="+mn-ea"/>
                <a:cs typeface="+mn-cs"/>
              </a:rPr>
              <a:t>, y pulsa </a:t>
            </a:r>
            <a:r>
              <a:rPr kumimoji="0" lang="es-MX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 Light" pitchFamily="2" charset="77"/>
                <a:ea typeface="+mn-ea"/>
                <a:cs typeface="+mn-cs"/>
              </a:rPr>
              <a:t>Enter</a:t>
            </a:r>
            <a:r>
              <a:rPr kumimoji="0" lang="es-MX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 Light" pitchFamily="2" charset="77"/>
                <a:ea typeface="+mn-ea"/>
                <a:cs typeface="+mn-cs"/>
              </a:rPr>
              <a:t>.</a:t>
            </a:r>
            <a:endParaRPr lang="es-MX" sz="2000" dirty="0">
              <a:solidFill>
                <a:prstClr val="black"/>
              </a:solidFill>
              <a:latin typeface="Work Sans Light" pitchFamily="2" charset="77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MX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 Light" pitchFamily="2" charset="77"/>
                <a:ea typeface="+mn-ea"/>
                <a:cs typeface="+mn-cs"/>
              </a:rPr>
              <a:t>Espera a que se complete la creación del proyecto y aparezca el archivo </a:t>
            </a:r>
            <a:r>
              <a:rPr kumimoji="0" lang="es-MX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 Light" pitchFamily="2" charset="77"/>
                <a:ea typeface="+mn-ea"/>
                <a:cs typeface="+mn-cs"/>
              </a:rPr>
              <a:t>main.dart</a:t>
            </a:r>
            <a:r>
              <a:rPr kumimoji="0" lang="es-MX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 Light" pitchFamily="2" charset="77"/>
                <a:ea typeface="+mn-ea"/>
                <a:cs typeface="+mn-cs"/>
              </a:rPr>
              <a:t>.</a:t>
            </a:r>
            <a:endParaRPr kumimoji="0" lang="es-CO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ork Sans Light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7577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2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765051" y="662400"/>
            <a:ext cx="3384000" cy="721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s-CO" kern="1200" dirty="0">
                <a:solidFill>
                  <a:srgbClr val="38AA00"/>
                </a:solidFill>
                <a:latin typeface="Work Sans Black" panose="020B0604020202020204" pitchFamily="2" charset="0"/>
              </a:rPr>
              <a:t>Actividad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E3725FE-E9C0-4887-F08E-7DA89ED9E589}"/>
              </a:ext>
            </a:extLst>
          </p:cNvPr>
          <p:cNvSpPr txBox="1"/>
          <p:nvPr/>
        </p:nvSpPr>
        <p:spPr>
          <a:xfrm>
            <a:off x="765051" y="1689100"/>
            <a:ext cx="3384000" cy="384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lnSpc>
                <a:spcPct val="150000"/>
              </a:lnSpc>
              <a:spcAft>
                <a:spcPts val="600"/>
              </a:spcAft>
              <a:buAutoNum type="arabicPeriod"/>
              <a:defRPr/>
            </a:pPr>
            <a:r>
              <a:rPr lang="es-MX" sz="1700" dirty="0">
                <a:solidFill>
                  <a:srgbClr val="FFFFFF"/>
                </a:solidFill>
                <a:latin typeface="Work Sans Light" pitchFamily="2" charset="0"/>
              </a:rPr>
              <a:t>Realiza la creación de un proyecto teniendo en cuenta los pasos anteriores.</a:t>
            </a:r>
          </a:p>
          <a:p>
            <a:pPr marL="342900" lvl="0" indent="-342900">
              <a:lnSpc>
                <a:spcPct val="150000"/>
              </a:lnSpc>
              <a:spcAft>
                <a:spcPts val="600"/>
              </a:spcAft>
              <a:buAutoNum type="arabicPeriod"/>
              <a:defRPr/>
            </a:pPr>
            <a:r>
              <a:rPr kumimoji="0" lang="es-MX" sz="1700" b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Work Sans Light" pitchFamily="2" charset="0"/>
              </a:rPr>
              <a:t>Ejecuta el proyecto</a:t>
            </a:r>
            <a:endParaRPr kumimoji="0" lang="es-CO" sz="1700" b="0" u="none" strike="noStrike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Work Sans Light" pitchFamily="2" charset="0"/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06DCADDD-8233-6ED7-0CCE-8F557A045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1053" y="810603"/>
            <a:ext cx="6014185" cy="5236793"/>
          </a:xfrm>
          <a:prstGeom prst="rect">
            <a:avLst/>
          </a:prstGeom>
        </p:spPr>
      </p:pic>
      <p:pic>
        <p:nvPicPr>
          <p:cNvPr id="9" name="Imagen 8" descr="Logotipo&#10;&#10;Descripción generada automáticamente">
            <a:extLst>
              <a:ext uri="{FF2B5EF4-FFF2-40B4-BE49-F238E27FC236}">
                <a16:creationId xmlns:a16="http://schemas.microsoft.com/office/drawing/2014/main" id="{6A29F91C-4931-32CC-09A4-C8A3CF651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-80874"/>
            <a:ext cx="1771897" cy="161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8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6D04A5A-19A9-0ACE-6D0F-5E02EDC9D1DE}"/>
              </a:ext>
            </a:extLst>
          </p:cNvPr>
          <p:cNvSpPr txBox="1"/>
          <p:nvPr/>
        </p:nvSpPr>
        <p:spPr>
          <a:xfrm>
            <a:off x="1868741" y="2228671"/>
            <a:ext cx="84545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200" dirty="0">
                <a:latin typeface="Work Sans Light" pitchFamily="2" charset="77"/>
              </a:rPr>
              <a:t>Arquitectura limpia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2E6F1CF-C64D-CB82-1478-686F9F9BAF5F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715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Arquitectura limpia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26C02A7-83A8-EE99-92C6-9479E90580A5}"/>
              </a:ext>
            </a:extLst>
          </p:cNvPr>
          <p:cNvSpPr txBox="1"/>
          <p:nvPr/>
        </p:nvSpPr>
        <p:spPr>
          <a:xfrm>
            <a:off x="5349511" y="1639365"/>
            <a:ext cx="580182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La arquitectura de software limpia es un </a:t>
            </a:r>
            <a:r>
              <a:rPr lang="es-MX" sz="2000" dirty="0">
                <a:solidFill>
                  <a:srgbClr val="38AA00"/>
                </a:solidFill>
                <a:latin typeface="Work Sans Light" pitchFamily="2" charset="77"/>
              </a:rPr>
              <a:t>enfoque de desarrollo de software </a:t>
            </a: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que se centra en la separación de preocupaciones, la reutilización y la evolución continua. El objetivo es facilitar la creación de un software mantenible, entendible, sostenible y bien diseñado. </a:t>
            </a:r>
          </a:p>
          <a:p>
            <a:pPr lvl="0" algn="just">
              <a:defRPr/>
            </a:pPr>
            <a:endParaRPr kumimoji="0" lang="es-MX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ork Sans Light" pitchFamily="2" charset="77"/>
              <a:ea typeface="+mn-ea"/>
              <a:cs typeface="+mn-cs"/>
            </a:endParaRPr>
          </a:p>
          <a:p>
            <a:pPr lvl="0" algn="just">
              <a:defRPr/>
            </a:pPr>
            <a:r>
              <a:rPr kumimoji="0" lang="es-MX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 Light" pitchFamily="2" charset="77"/>
                <a:ea typeface="+mn-ea"/>
                <a:cs typeface="+mn-cs"/>
              </a:rPr>
              <a:t>Para implementar la arquitectura limpia con Flutter, es importante usar el patrón de diseño </a:t>
            </a:r>
            <a:r>
              <a:rPr kumimoji="0" lang="es-MX" sz="2000" b="0" i="0" u="none" strike="noStrike" kern="1200" cap="none" spc="0" normalizeH="0" baseline="0" noProof="0" dirty="0">
                <a:ln>
                  <a:noFill/>
                </a:ln>
                <a:solidFill>
                  <a:srgbClr val="38AA00"/>
                </a:solidFill>
                <a:effectLst/>
                <a:uLnTx/>
                <a:uFillTx/>
                <a:latin typeface="Work Sans Light" pitchFamily="2" charset="77"/>
                <a:ea typeface="+mn-ea"/>
                <a:cs typeface="+mn-cs"/>
              </a:rPr>
              <a:t>MVC (Modelo-Vista-Controlador) </a:t>
            </a:r>
            <a:r>
              <a:rPr kumimoji="0" lang="es-MX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ork Sans Light" pitchFamily="2" charset="77"/>
                <a:ea typeface="+mn-ea"/>
                <a:cs typeface="+mn-cs"/>
              </a:rPr>
              <a:t>para separar los diferentes aspectos de la aplicación. La lógica de negocio se puede mantener separada de la interfaz de usuario y el código de flujo de la aplicación debe estar separado de la lógica de la interfaz de usuario. </a:t>
            </a:r>
            <a:endParaRPr kumimoji="0" lang="es-CO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ork Sans Light" pitchFamily="2" charset="77"/>
              <a:ea typeface="+mn-ea"/>
              <a:cs typeface="+mn-cs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C490836F-C7C7-6751-942A-1A702ADC4132}"/>
              </a:ext>
            </a:extLst>
          </p:cNvPr>
          <p:cNvGrpSpPr/>
          <p:nvPr/>
        </p:nvGrpSpPr>
        <p:grpSpPr>
          <a:xfrm>
            <a:off x="359417" y="1717083"/>
            <a:ext cx="4438493" cy="5086787"/>
            <a:chOff x="7141381" y="1313249"/>
            <a:chExt cx="3805657" cy="4361517"/>
          </a:xfrm>
        </p:grpSpPr>
        <p:sp>
          <p:nvSpPr>
            <p:cNvPr id="5" name="Google Shape;187;g126e1f84186_0_42">
              <a:extLst>
                <a:ext uri="{FF2B5EF4-FFF2-40B4-BE49-F238E27FC236}">
                  <a16:creationId xmlns:a16="http://schemas.microsoft.com/office/drawing/2014/main" id="{8DF37D74-61FF-C30D-2FE6-B158890FE888}"/>
                </a:ext>
              </a:extLst>
            </p:cNvPr>
            <p:cNvSpPr/>
            <p:nvPr/>
          </p:nvSpPr>
          <p:spPr>
            <a:xfrm>
              <a:off x="8828254" y="2449205"/>
              <a:ext cx="705900" cy="31380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s-ES" sz="9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Casos de uso</a:t>
              </a:r>
              <a:endParaRPr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88;g126e1f84186_0_42">
              <a:extLst>
                <a:ext uri="{FF2B5EF4-FFF2-40B4-BE49-F238E27FC236}">
                  <a16:creationId xmlns:a16="http://schemas.microsoft.com/office/drawing/2014/main" id="{5FD10008-8992-82BE-6243-B7E2144E12F8}"/>
                </a:ext>
              </a:extLst>
            </p:cNvPr>
            <p:cNvSpPr/>
            <p:nvPr/>
          </p:nvSpPr>
          <p:spPr>
            <a:xfrm>
              <a:off x="8828254" y="1313249"/>
              <a:ext cx="705900" cy="3603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s-ES" sz="10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Widgets</a:t>
              </a:r>
              <a:endParaRPr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9;g126e1f84186_0_42">
              <a:extLst>
                <a:ext uri="{FF2B5EF4-FFF2-40B4-BE49-F238E27FC236}">
                  <a16:creationId xmlns:a16="http://schemas.microsoft.com/office/drawing/2014/main" id="{0068A290-96D0-CBAA-C2E3-9B6BF0A5B5F9}"/>
                </a:ext>
              </a:extLst>
            </p:cNvPr>
            <p:cNvSpPr/>
            <p:nvPr/>
          </p:nvSpPr>
          <p:spPr>
            <a:xfrm>
              <a:off x="8693474" y="1930172"/>
              <a:ext cx="975300" cy="313800"/>
            </a:xfrm>
            <a:prstGeom prst="roundRect">
              <a:avLst>
                <a:gd name="adj" fmla="val 16667"/>
              </a:avLst>
            </a:prstGeom>
            <a:solidFill>
              <a:srgbClr val="D0E0E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s-ES" sz="9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Lógica de interfaz gráfica</a:t>
              </a:r>
              <a:endParaRPr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90;g126e1f84186_0_42">
              <a:extLst>
                <a:ext uri="{FF2B5EF4-FFF2-40B4-BE49-F238E27FC236}">
                  <a16:creationId xmlns:a16="http://schemas.microsoft.com/office/drawing/2014/main" id="{1A40107D-8DEB-38B6-34CB-E6369AAAF0D6}"/>
                </a:ext>
              </a:extLst>
            </p:cNvPr>
            <p:cNvSpPr/>
            <p:nvPr/>
          </p:nvSpPr>
          <p:spPr>
            <a:xfrm>
              <a:off x="8828281" y="2904805"/>
              <a:ext cx="705600" cy="277200"/>
            </a:xfrm>
            <a:prstGeom prst="rect">
              <a:avLst/>
            </a:prstGeom>
            <a:solidFill>
              <a:srgbClr val="EA2D6A"/>
            </a:solidFill>
            <a:ln w="9525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s-ES" sz="10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Modelos</a:t>
              </a:r>
              <a:endParaRPr sz="1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91;g126e1f84186_0_42">
              <a:extLst>
                <a:ext uri="{FF2B5EF4-FFF2-40B4-BE49-F238E27FC236}">
                  <a16:creationId xmlns:a16="http://schemas.microsoft.com/office/drawing/2014/main" id="{7FB97354-2191-ECE1-4385-38FB42091DE6}"/>
                </a:ext>
              </a:extLst>
            </p:cNvPr>
            <p:cNvSpPr/>
            <p:nvPr/>
          </p:nvSpPr>
          <p:spPr>
            <a:xfrm>
              <a:off x="7745012" y="2730492"/>
              <a:ext cx="534600" cy="2067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s-ES" sz="9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Dominio</a:t>
              </a:r>
              <a:endParaRPr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92;g126e1f84186_0_42">
              <a:extLst>
                <a:ext uri="{FF2B5EF4-FFF2-40B4-BE49-F238E27FC236}">
                  <a16:creationId xmlns:a16="http://schemas.microsoft.com/office/drawing/2014/main" id="{43D74B4B-955B-7452-A83F-E17A8D1C7F47}"/>
                </a:ext>
              </a:extLst>
            </p:cNvPr>
            <p:cNvSpPr/>
            <p:nvPr/>
          </p:nvSpPr>
          <p:spPr>
            <a:xfrm>
              <a:off x="7462117" y="1674386"/>
              <a:ext cx="817500" cy="206700"/>
            </a:xfrm>
            <a:prstGeom prst="rect">
              <a:avLst/>
            </a:prstGeom>
            <a:solidFill>
              <a:srgbClr val="D0E0E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s-ES" sz="9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Presentación</a:t>
              </a:r>
              <a:endParaRPr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93;g126e1f84186_0_42">
              <a:extLst>
                <a:ext uri="{FF2B5EF4-FFF2-40B4-BE49-F238E27FC236}">
                  <a16:creationId xmlns:a16="http://schemas.microsoft.com/office/drawing/2014/main" id="{9AD01E7E-38D0-8279-B79B-8A8A27E5DD28}"/>
                </a:ext>
              </a:extLst>
            </p:cNvPr>
            <p:cNvSpPr/>
            <p:nvPr/>
          </p:nvSpPr>
          <p:spPr>
            <a:xfrm>
              <a:off x="8693474" y="3324198"/>
              <a:ext cx="975300" cy="3138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EA9999"/>
                </a:gs>
                <a:gs pos="100000">
                  <a:srgbClr val="B6D7A8"/>
                </a:gs>
              </a:gsLst>
              <a:lin ang="540001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s-ES" sz="10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Repositorios</a:t>
              </a:r>
              <a:endParaRPr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94;g126e1f84186_0_42">
              <a:extLst>
                <a:ext uri="{FF2B5EF4-FFF2-40B4-BE49-F238E27FC236}">
                  <a16:creationId xmlns:a16="http://schemas.microsoft.com/office/drawing/2014/main" id="{6537D4A8-F1D4-452D-3EF8-6E6ACD19840A}"/>
                </a:ext>
              </a:extLst>
            </p:cNvPr>
            <p:cNvSpPr/>
            <p:nvPr/>
          </p:nvSpPr>
          <p:spPr>
            <a:xfrm>
              <a:off x="7141381" y="3786610"/>
              <a:ext cx="603900" cy="206700"/>
            </a:xfrm>
            <a:prstGeom prst="rect">
              <a:avLst/>
            </a:prstGeom>
            <a:solidFill>
              <a:srgbClr val="D0E0E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s-ES" sz="10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Datos</a:t>
              </a:r>
              <a:endParaRPr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95;g126e1f84186_0_42">
              <a:extLst>
                <a:ext uri="{FF2B5EF4-FFF2-40B4-BE49-F238E27FC236}">
                  <a16:creationId xmlns:a16="http://schemas.microsoft.com/office/drawing/2014/main" id="{AA83B17B-7018-E8D5-E530-1D777B2FAC82}"/>
                </a:ext>
              </a:extLst>
            </p:cNvPr>
            <p:cNvSpPr/>
            <p:nvPr/>
          </p:nvSpPr>
          <p:spPr>
            <a:xfrm>
              <a:off x="8080127" y="4143727"/>
              <a:ext cx="975300" cy="313800"/>
            </a:xfrm>
            <a:prstGeom prst="roundRect">
              <a:avLst>
                <a:gd name="adj" fmla="val 16667"/>
              </a:avLst>
            </a:prstGeom>
            <a:solidFill>
              <a:srgbClr val="D0E0E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s-ES" sz="9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Fuentes de datos remota</a:t>
              </a:r>
              <a:endParaRPr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96;g126e1f84186_0_42">
              <a:extLst>
                <a:ext uri="{FF2B5EF4-FFF2-40B4-BE49-F238E27FC236}">
                  <a16:creationId xmlns:a16="http://schemas.microsoft.com/office/drawing/2014/main" id="{43E1CF95-1649-3F52-38BA-AA5EB28A45A6}"/>
                </a:ext>
              </a:extLst>
            </p:cNvPr>
            <p:cNvSpPr/>
            <p:nvPr/>
          </p:nvSpPr>
          <p:spPr>
            <a:xfrm>
              <a:off x="9330792" y="4117771"/>
              <a:ext cx="975300" cy="313800"/>
            </a:xfrm>
            <a:prstGeom prst="roundRect">
              <a:avLst>
                <a:gd name="adj" fmla="val 16667"/>
              </a:avLst>
            </a:prstGeom>
            <a:solidFill>
              <a:srgbClr val="D0E0E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s-ES" sz="10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Fuentes de datos local</a:t>
              </a:r>
              <a:endParaRPr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97;g126e1f84186_0_42">
              <a:extLst>
                <a:ext uri="{FF2B5EF4-FFF2-40B4-BE49-F238E27FC236}">
                  <a16:creationId xmlns:a16="http://schemas.microsoft.com/office/drawing/2014/main" id="{8344BB76-8F80-A05C-12FA-5E048D65F415}"/>
                </a:ext>
              </a:extLst>
            </p:cNvPr>
            <p:cNvSpPr/>
            <p:nvPr/>
          </p:nvSpPr>
          <p:spPr>
            <a:xfrm>
              <a:off x="8161066" y="5110951"/>
              <a:ext cx="705780" cy="431676"/>
            </a:xfrm>
            <a:prstGeom prst="cloud">
              <a:avLst/>
            </a:prstGeom>
            <a:solidFill>
              <a:srgbClr val="D9D9D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s-ES" sz="9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API</a:t>
              </a:r>
              <a:endParaRPr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98;g126e1f84186_0_42">
              <a:extLst>
                <a:ext uri="{FF2B5EF4-FFF2-40B4-BE49-F238E27FC236}">
                  <a16:creationId xmlns:a16="http://schemas.microsoft.com/office/drawing/2014/main" id="{9259C6AF-E1B8-6F50-EE33-20DFD09428B1}"/>
                </a:ext>
              </a:extLst>
            </p:cNvPr>
            <p:cNvSpPr/>
            <p:nvPr/>
          </p:nvSpPr>
          <p:spPr>
            <a:xfrm>
              <a:off x="9360264" y="5163629"/>
              <a:ext cx="334509" cy="431543"/>
            </a:xfrm>
            <a:prstGeom prst="flowChartMagneticDisk">
              <a:avLst/>
            </a:prstGeom>
            <a:solidFill>
              <a:srgbClr val="D9D9D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s-ES" sz="10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DB</a:t>
              </a:r>
              <a:endParaRPr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9;g126e1f84186_0_42">
              <a:extLst>
                <a:ext uri="{FF2B5EF4-FFF2-40B4-BE49-F238E27FC236}">
                  <a16:creationId xmlns:a16="http://schemas.microsoft.com/office/drawing/2014/main" id="{0B01D1DA-3CC0-D017-18DD-B48F7DC232F3}"/>
                </a:ext>
              </a:extLst>
            </p:cNvPr>
            <p:cNvSpPr txBox="1"/>
            <p:nvPr/>
          </p:nvSpPr>
          <p:spPr>
            <a:xfrm>
              <a:off x="9694773" y="1690625"/>
              <a:ext cx="817500" cy="4222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000" dirty="0"/>
                <a:t>Manejo de Estado</a:t>
              </a:r>
              <a:endParaRPr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" name="Google Shape;200;g126e1f84186_0_42">
              <a:extLst>
                <a:ext uri="{FF2B5EF4-FFF2-40B4-BE49-F238E27FC236}">
                  <a16:creationId xmlns:a16="http://schemas.microsoft.com/office/drawing/2014/main" id="{F4A900D8-FBF2-3569-B462-58C52F416369}"/>
                </a:ext>
              </a:extLst>
            </p:cNvPr>
            <p:cNvCxnSpPr>
              <a:stCxn id="5" idx="0"/>
              <a:endCxn id="7" idx="2"/>
            </p:cNvCxnSpPr>
            <p:nvPr/>
          </p:nvCxnSpPr>
          <p:spPr>
            <a:xfrm rot="10800000">
              <a:off x="9181204" y="2244005"/>
              <a:ext cx="0" cy="205200"/>
            </a:xfrm>
            <a:prstGeom prst="straightConnector1">
              <a:avLst/>
            </a:prstGeom>
            <a:noFill/>
            <a:ln w="19050" cap="flat" cmpd="sng">
              <a:solidFill>
                <a:srgbClr val="EA2D6A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1" name="Google Shape;201;g126e1f84186_0_42">
              <a:extLst>
                <a:ext uri="{FF2B5EF4-FFF2-40B4-BE49-F238E27FC236}">
                  <a16:creationId xmlns:a16="http://schemas.microsoft.com/office/drawing/2014/main" id="{C9422982-B24E-6168-F954-1121C9746780}"/>
                </a:ext>
              </a:extLst>
            </p:cNvPr>
            <p:cNvCxnSpPr>
              <a:stCxn id="7" idx="0"/>
              <a:endCxn id="6" idx="2"/>
            </p:cNvCxnSpPr>
            <p:nvPr/>
          </p:nvCxnSpPr>
          <p:spPr>
            <a:xfrm rot="10800000">
              <a:off x="9181124" y="1673672"/>
              <a:ext cx="0" cy="256500"/>
            </a:xfrm>
            <a:prstGeom prst="straightConnector1">
              <a:avLst/>
            </a:prstGeom>
            <a:noFill/>
            <a:ln w="19050" cap="flat" cmpd="sng">
              <a:solidFill>
                <a:srgbClr val="EA2D6A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2" name="Google Shape;202;g126e1f84186_0_42">
              <a:extLst>
                <a:ext uri="{FF2B5EF4-FFF2-40B4-BE49-F238E27FC236}">
                  <a16:creationId xmlns:a16="http://schemas.microsoft.com/office/drawing/2014/main" id="{9EF0A804-B83B-B2AF-F5C4-7FACA5EDF703}"/>
                </a:ext>
              </a:extLst>
            </p:cNvPr>
            <p:cNvCxnSpPr>
              <a:stCxn id="13" idx="0"/>
              <a:endCxn id="8" idx="2"/>
            </p:cNvCxnSpPr>
            <p:nvPr/>
          </p:nvCxnSpPr>
          <p:spPr>
            <a:xfrm rot="10800000">
              <a:off x="9181124" y="3181998"/>
              <a:ext cx="0" cy="142200"/>
            </a:xfrm>
            <a:prstGeom prst="straightConnector1">
              <a:avLst/>
            </a:prstGeom>
            <a:noFill/>
            <a:ln w="19050" cap="flat" cmpd="sng">
              <a:solidFill>
                <a:srgbClr val="EA2D6A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" name="Google Shape;203;g126e1f84186_0_42">
              <a:extLst>
                <a:ext uri="{FF2B5EF4-FFF2-40B4-BE49-F238E27FC236}">
                  <a16:creationId xmlns:a16="http://schemas.microsoft.com/office/drawing/2014/main" id="{D6B58DEB-22B8-ACAE-0FED-F3C811C04D8D}"/>
                </a:ext>
              </a:extLst>
            </p:cNvPr>
            <p:cNvCxnSpPr>
              <a:stCxn id="8" idx="0"/>
              <a:endCxn id="5" idx="2"/>
            </p:cNvCxnSpPr>
            <p:nvPr/>
          </p:nvCxnSpPr>
          <p:spPr>
            <a:xfrm rot="10800000">
              <a:off x="9181081" y="2762905"/>
              <a:ext cx="0" cy="141900"/>
            </a:xfrm>
            <a:prstGeom prst="straightConnector1">
              <a:avLst/>
            </a:prstGeom>
            <a:noFill/>
            <a:ln w="19050" cap="flat" cmpd="sng">
              <a:solidFill>
                <a:srgbClr val="EA2D6A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4" name="Google Shape;204;g126e1f84186_0_42">
              <a:extLst>
                <a:ext uri="{FF2B5EF4-FFF2-40B4-BE49-F238E27FC236}">
                  <a16:creationId xmlns:a16="http://schemas.microsoft.com/office/drawing/2014/main" id="{3B49722F-C4DA-3023-C3E8-FEA0F09D9152}"/>
                </a:ext>
              </a:extLst>
            </p:cNvPr>
            <p:cNvCxnSpPr/>
            <p:nvPr/>
          </p:nvCxnSpPr>
          <p:spPr>
            <a:xfrm>
              <a:off x="10538287" y="1512777"/>
              <a:ext cx="0" cy="3253800"/>
            </a:xfrm>
            <a:prstGeom prst="straightConnector1">
              <a:avLst/>
            </a:prstGeom>
            <a:noFill/>
            <a:ln w="38100" cap="flat" cmpd="sng">
              <a:solidFill>
                <a:srgbClr val="595959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grpSp>
          <p:nvGrpSpPr>
            <p:cNvPr id="25" name="Google Shape;205;g126e1f84186_0_42">
              <a:extLst>
                <a:ext uri="{FF2B5EF4-FFF2-40B4-BE49-F238E27FC236}">
                  <a16:creationId xmlns:a16="http://schemas.microsoft.com/office/drawing/2014/main" id="{576C7EDE-EF96-3202-1722-6F9FB2A3F003}"/>
                </a:ext>
              </a:extLst>
            </p:cNvPr>
            <p:cNvGrpSpPr/>
            <p:nvPr/>
          </p:nvGrpSpPr>
          <p:grpSpPr>
            <a:xfrm>
              <a:off x="9527526" y="4431314"/>
              <a:ext cx="45460" cy="732315"/>
              <a:chOff x="4235291" y="1256973"/>
              <a:chExt cx="57284" cy="922660"/>
            </a:xfrm>
          </p:grpSpPr>
          <p:cxnSp>
            <p:nvCxnSpPr>
              <p:cNvPr id="65" name="Google Shape;207;g126e1f84186_0_42">
                <a:extLst>
                  <a:ext uri="{FF2B5EF4-FFF2-40B4-BE49-F238E27FC236}">
                    <a16:creationId xmlns:a16="http://schemas.microsoft.com/office/drawing/2014/main" id="{E7CC158D-EDB8-CCC6-ECDD-833FA36F4D2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4288675" y="1256973"/>
                <a:ext cx="3900" cy="2415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66" name="Google Shape;208;g126e1f84186_0_42">
                <a:extLst>
                  <a:ext uri="{FF2B5EF4-FFF2-40B4-BE49-F238E27FC236}">
                    <a16:creationId xmlns:a16="http://schemas.microsoft.com/office/drawing/2014/main" id="{F089CE1E-FEF4-AC6C-7394-F17CE86ED7D7}"/>
                  </a:ext>
                </a:extLst>
              </p:cNvPr>
              <p:cNvCxnSpPr>
                <a:cxnSpLocks/>
                <a:endCxn id="18" idx="1"/>
              </p:cNvCxnSpPr>
              <p:nvPr/>
            </p:nvCxnSpPr>
            <p:spPr>
              <a:xfrm flipH="1">
                <a:off x="4235291" y="1893513"/>
                <a:ext cx="8018" cy="28612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6" name="Google Shape;209;g126e1f84186_0_42">
              <a:extLst>
                <a:ext uri="{FF2B5EF4-FFF2-40B4-BE49-F238E27FC236}">
                  <a16:creationId xmlns:a16="http://schemas.microsoft.com/office/drawing/2014/main" id="{88072AC5-622E-48E8-5262-DAB5CC9A2904}"/>
                </a:ext>
              </a:extLst>
            </p:cNvPr>
            <p:cNvGrpSpPr/>
            <p:nvPr/>
          </p:nvGrpSpPr>
          <p:grpSpPr>
            <a:xfrm>
              <a:off x="10131163" y="4408846"/>
              <a:ext cx="39744" cy="714557"/>
              <a:chOff x="4288696" y="1228662"/>
              <a:chExt cx="50079" cy="900285"/>
            </a:xfrm>
          </p:grpSpPr>
          <p:cxnSp>
            <p:nvCxnSpPr>
              <p:cNvPr id="62" name="Google Shape;211;g126e1f84186_0_42">
                <a:extLst>
                  <a:ext uri="{FF2B5EF4-FFF2-40B4-BE49-F238E27FC236}">
                    <a16:creationId xmlns:a16="http://schemas.microsoft.com/office/drawing/2014/main" id="{1E6DCFA8-42BE-7400-C17E-4764E57811D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4288696" y="1228662"/>
                <a:ext cx="3900" cy="2415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63" name="Google Shape;212;g126e1f84186_0_42">
                <a:extLst>
                  <a:ext uri="{FF2B5EF4-FFF2-40B4-BE49-F238E27FC236}">
                    <a16:creationId xmlns:a16="http://schemas.microsoft.com/office/drawing/2014/main" id="{49C68665-6771-FE69-63F3-096E0D054217}"/>
                  </a:ext>
                </a:extLst>
              </p:cNvPr>
              <p:cNvCxnSpPr>
                <a:cxnSpLocks/>
                <a:endCxn id="37" idx="0"/>
              </p:cNvCxnSpPr>
              <p:nvPr/>
            </p:nvCxnSpPr>
            <p:spPr>
              <a:xfrm>
                <a:off x="4288696" y="1730562"/>
                <a:ext cx="50079" cy="398385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7" name="Google Shape;213;g126e1f84186_0_42">
              <a:extLst>
                <a:ext uri="{FF2B5EF4-FFF2-40B4-BE49-F238E27FC236}">
                  <a16:creationId xmlns:a16="http://schemas.microsoft.com/office/drawing/2014/main" id="{42F6B119-3575-5C97-C1AE-C03022AEB43F}"/>
                </a:ext>
              </a:extLst>
            </p:cNvPr>
            <p:cNvGrpSpPr/>
            <p:nvPr/>
          </p:nvGrpSpPr>
          <p:grpSpPr>
            <a:xfrm>
              <a:off x="8215618" y="4441395"/>
              <a:ext cx="609535" cy="694238"/>
              <a:chOff x="3882466" y="1256973"/>
              <a:chExt cx="767968" cy="874686"/>
            </a:xfrm>
          </p:grpSpPr>
          <p:sp>
            <p:nvSpPr>
              <p:cNvPr id="58" name="Google Shape;214;g126e1f84186_0_42">
                <a:extLst>
                  <a:ext uri="{FF2B5EF4-FFF2-40B4-BE49-F238E27FC236}">
                    <a16:creationId xmlns:a16="http://schemas.microsoft.com/office/drawing/2014/main" id="{92CA3509-8F4E-456A-3990-5CA11FA57E7B}"/>
                  </a:ext>
                </a:extLst>
              </p:cNvPr>
              <p:cNvSpPr/>
              <p:nvPr/>
            </p:nvSpPr>
            <p:spPr>
              <a:xfrm>
                <a:off x="3882466" y="1356586"/>
                <a:ext cx="767968" cy="557890"/>
              </a:xfrm>
              <a:prstGeom prst="rect">
                <a:avLst/>
              </a:prstGeom>
              <a:solidFill>
                <a:srgbClr val="674EA7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rPr lang="es-ES" sz="1000" b="1" i="0" u="none" strike="noStrike" cap="none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Datos sin procesar</a:t>
                </a:r>
                <a:r>
                  <a:rPr lang="es-ES" sz="1000" b="1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endParaRPr sz="10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9" name="Google Shape;215;g126e1f84186_0_42">
                <a:extLst>
                  <a:ext uri="{FF2B5EF4-FFF2-40B4-BE49-F238E27FC236}">
                    <a16:creationId xmlns:a16="http://schemas.microsoft.com/office/drawing/2014/main" id="{8A789377-3940-BC35-FECB-B0649CE93EEF}"/>
                  </a:ext>
                </a:extLst>
              </p:cNvPr>
              <p:cNvCxnSpPr>
                <a:cxnSpLocks/>
                <a:stCxn id="58" idx="0"/>
              </p:cNvCxnSpPr>
              <p:nvPr/>
            </p:nvCxnSpPr>
            <p:spPr>
              <a:xfrm flipV="1">
                <a:off x="4266450" y="1256973"/>
                <a:ext cx="26126" cy="99613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60" name="Google Shape;216;g126e1f84186_0_42">
                <a:extLst>
                  <a:ext uri="{FF2B5EF4-FFF2-40B4-BE49-F238E27FC236}">
                    <a16:creationId xmlns:a16="http://schemas.microsoft.com/office/drawing/2014/main" id="{6E688FC8-FB6A-6122-1F2E-6965B147D434}"/>
                  </a:ext>
                </a:extLst>
              </p:cNvPr>
              <p:cNvCxnSpPr>
                <a:cxnSpLocks/>
                <a:stCxn id="58" idx="2"/>
                <a:endCxn id="17" idx="3"/>
              </p:cNvCxnSpPr>
              <p:nvPr/>
            </p:nvCxnSpPr>
            <p:spPr>
              <a:xfrm flipH="1">
                <a:off x="4258350" y="1914476"/>
                <a:ext cx="8100" cy="217183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8" name="Google Shape;217;g126e1f84186_0_42">
              <a:extLst>
                <a:ext uri="{FF2B5EF4-FFF2-40B4-BE49-F238E27FC236}">
                  <a16:creationId xmlns:a16="http://schemas.microsoft.com/office/drawing/2014/main" id="{599B2ACC-A7EB-F64E-E76B-A1C5E09F8804}"/>
                </a:ext>
              </a:extLst>
            </p:cNvPr>
            <p:cNvGrpSpPr/>
            <p:nvPr/>
          </p:nvGrpSpPr>
          <p:grpSpPr>
            <a:xfrm>
              <a:off x="9369401" y="3637660"/>
              <a:ext cx="652357" cy="377069"/>
              <a:chOff x="7228206" y="2928572"/>
              <a:chExt cx="821919" cy="475078"/>
            </a:xfrm>
          </p:grpSpPr>
          <p:sp>
            <p:nvSpPr>
              <p:cNvPr id="54" name="Google Shape;218;g126e1f84186_0_42">
                <a:extLst>
                  <a:ext uri="{FF2B5EF4-FFF2-40B4-BE49-F238E27FC236}">
                    <a16:creationId xmlns:a16="http://schemas.microsoft.com/office/drawing/2014/main" id="{B2F2487A-B1ED-FDB4-1F8A-AD971B436402}"/>
                  </a:ext>
                </a:extLst>
              </p:cNvPr>
              <p:cNvSpPr/>
              <p:nvPr/>
            </p:nvSpPr>
            <p:spPr>
              <a:xfrm>
                <a:off x="7528725" y="3008550"/>
                <a:ext cx="521400" cy="395100"/>
              </a:xfrm>
              <a:prstGeom prst="rect">
                <a:avLst/>
              </a:prstGeom>
              <a:solidFill>
                <a:srgbClr val="60A609"/>
              </a:solidFill>
              <a:ln w="952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rPr lang="es-ES" sz="900" b="1" i="0" u="none" strike="noStrike" cap="none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Modelos</a:t>
                </a:r>
                <a:endParaRPr sz="9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5" name="Google Shape;219;g126e1f84186_0_42">
                <a:extLst>
                  <a:ext uri="{FF2B5EF4-FFF2-40B4-BE49-F238E27FC236}">
                    <a16:creationId xmlns:a16="http://schemas.microsoft.com/office/drawing/2014/main" id="{A3B4F0ED-F368-E89C-6F13-EDD0901CE9BF}"/>
                  </a:ext>
                </a:extLst>
              </p:cNvPr>
              <p:cNvGrpSpPr/>
              <p:nvPr/>
            </p:nvGrpSpPr>
            <p:grpSpPr>
              <a:xfrm>
                <a:off x="7228206" y="2928572"/>
                <a:ext cx="301019" cy="260374"/>
                <a:chOff x="4515075" y="870250"/>
                <a:chExt cx="899100" cy="696000"/>
              </a:xfrm>
            </p:grpSpPr>
            <p:cxnSp>
              <p:nvCxnSpPr>
                <p:cNvPr id="56" name="Google Shape;220;g126e1f84186_0_42">
                  <a:extLst>
                    <a:ext uri="{FF2B5EF4-FFF2-40B4-BE49-F238E27FC236}">
                      <a16:creationId xmlns:a16="http://schemas.microsoft.com/office/drawing/2014/main" id="{5D25EA4D-B67F-23B5-2C27-4F9394807950}"/>
                    </a:ext>
                  </a:extLst>
                </p:cNvPr>
                <p:cNvCxnSpPr/>
                <p:nvPr/>
              </p:nvCxnSpPr>
              <p:spPr>
                <a:xfrm rot="10800000">
                  <a:off x="4515075" y="1566250"/>
                  <a:ext cx="8991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60A60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7" name="Google Shape;221;g126e1f84186_0_42">
                  <a:extLst>
                    <a:ext uri="{FF2B5EF4-FFF2-40B4-BE49-F238E27FC236}">
                      <a16:creationId xmlns:a16="http://schemas.microsoft.com/office/drawing/2014/main" id="{981821AA-D7E8-1937-DF6E-F142F20107C1}"/>
                    </a:ext>
                  </a:extLst>
                </p:cNvPr>
                <p:cNvCxnSpPr/>
                <p:nvPr/>
              </p:nvCxnSpPr>
              <p:spPr>
                <a:xfrm rot="10800000">
                  <a:off x="4515075" y="870250"/>
                  <a:ext cx="0" cy="6960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60A609"/>
                  </a:solidFill>
                  <a:prstDash val="solid"/>
                  <a:round/>
                  <a:headEnd type="none" w="sm" len="sm"/>
                  <a:tailEnd type="stealth" w="med" len="med"/>
                </a:ln>
              </p:spPr>
            </p:cxnSp>
          </p:grpSp>
        </p:grpSp>
        <p:grpSp>
          <p:nvGrpSpPr>
            <p:cNvPr id="29" name="Google Shape;222;g126e1f84186_0_42">
              <a:extLst>
                <a:ext uri="{FF2B5EF4-FFF2-40B4-BE49-F238E27FC236}">
                  <a16:creationId xmlns:a16="http://schemas.microsoft.com/office/drawing/2014/main" id="{9B746529-84FB-0D2D-9400-C4EC38AEC56D}"/>
                </a:ext>
              </a:extLst>
            </p:cNvPr>
            <p:cNvGrpSpPr/>
            <p:nvPr/>
          </p:nvGrpSpPr>
          <p:grpSpPr>
            <a:xfrm flipH="1">
              <a:off x="8358256" y="3637660"/>
              <a:ext cx="652357" cy="377069"/>
              <a:chOff x="7228206" y="2928572"/>
              <a:chExt cx="821919" cy="475078"/>
            </a:xfrm>
          </p:grpSpPr>
          <p:sp>
            <p:nvSpPr>
              <p:cNvPr id="50" name="Google Shape;223;g126e1f84186_0_42">
                <a:extLst>
                  <a:ext uri="{FF2B5EF4-FFF2-40B4-BE49-F238E27FC236}">
                    <a16:creationId xmlns:a16="http://schemas.microsoft.com/office/drawing/2014/main" id="{5F981CF2-1C6B-8750-EC4C-1D146926091F}"/>
                  </a:ext>
                </a:extLst>
              </p:cNvPr>
              <p:cNvSpPr/>
              <p:nvPr/>
            </p:nvSpPr>
            <p:spPr>
              <a:xfrm flipH="1">
                <a:off x="7528725" y="3008550"/>
                <a:ext cx="521400" cy="395100"/>
              </a:xfrm>
              <a:prstGeom prst="rect">
                <a:avLst/>
              </a:prstGeom>
              <a:solidFill>
                <a:srgbClr val="60A609"/>
              </a:solidFill>
              <a:ln w="952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rPr lang="es-ES" sz="900" b="1" i="0" u="none" strike="noStrike" cap="none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Modelos</a:t>
                </a:r>
                <a:endParaRPr sz="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1" name="Google Shape;224;g126e1f84186_0_42">
                <a:extLst>
                  <a:ext uri="{FF2B5EF4-FFF2-40B4-BE49-F238E27FC236}">
                    <a16:creationId xmlns:a16="http://schemas.microsoft.com/office/drawing/2014/main" id="{5F39E686-F6A3-F968-F13B-5C53513CE1F6}"/>
                  </a:ext>
                </a:extLst>
              </p:cNvPr>
              <p:cNvGrpSpPr/>
              <p:nvPr/>
            </p:nvGrpSpPr>
            <p:grpSpPr>
              <a:xfrm>
                <a:off x="7228206" y="2928572"/>
                <a:ext cx="301019" cy="260374"/>
                <a:chOff x="4515075" y="870250"/>
                <a:chExt cx="899100" cy="696000"/>
              </a:xfrm>
            </p:grpSpPr>
            <p:cxnSp>
              <p:nvCxnSpPr>
                <p:cNvPr id="52" name="Google Shape;225;g126e1f84186_0_42">
                  <a:extLst>
                    <a:ext uri="{FF2B5EF4-FFF2-40B4-BE49-F238E27FC236}">
                      <a16:creationId xmlns:a16="http://schemas.microsoft.com/office/drawing/2014/main" id="{86F09CF0-EACA-271B-6C74-479956F469B0}"/>
                    </a:ext>
                  </a:extLst>
                </p:cNvPr>
                <p:cNvCxnSpPr/>
                <p:nvPr/>
              </p:nvCxnSpPr>
              <p:spPr>
                <a:xfrm rot="10800000">
                  <a:off x="4515075" y="1566250"/>
                  <a:ext cx="8991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60A60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3" name="Google Shape;226;g126e1f84186_0_42">
                  <a:extLst>
                    <a:ext uri="{FF2B5EF4-FFF2-40B4-BE49-F238E27FC236}">
                      <a16:creationId xmlns:a16="http://schemas.microsoft.com/office/drawing/2014/main" id="{2B35A235-5332-C268-1722-62F3C8C93EEF}"/>
                    </a:ext>
                  </a:extLst>
                </p:cNvPr>
                <p:cNvCxnSpPr/>
                <p:nvPr/>
              </p:nvCxnSpPr>
              <p:spPr>
                <a:xfrm rot="10800000">
                  <a:off x="4515075" y="870250"/>
                  <a:ext cx="0" cy="6960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60A609"/>
                  </a:solidFill>
                  <a:prstDash val="solid"/>
                  <a:round/>
                  <a:headEnd type="none" w="sm" len="sm"/>
                  <a:tailEnd type="stealth" w="med" len="med"/>
                </a:ln>
              </p:spPr>
            </p:cxnSp>
          </p:grpSp>
        </p:grpSp>
        <p:sp>
          <p:nvSpPr>
            <p:cNvPr id="30" name="Google Shape;227;g126e1f84186_0_42">
              <a:extLst>
                <a:ext uri="{FF2B5EF4-FFF2-40B4-BE49-F238E27FC236}">
                  <a16:creationId xmlns:a16="http://schemas.microsoft.com/office/drawing/2014/main" id="{37845DEA-3333-94E1-B406-13B9338FC459}"/>
                </a:ext>
              </a:extLst>
            </p:cNvPr>
            <p:cNvSpPr/>
            <p:nvPr/>
          </p:nvSpPr>
          <p:spPr>
            <a:xfrm>
              <a:off x="10129538" y="2826375"/>
              <a:ext cx="817500" cy="277500"/>
            </a:xfrm>
            <a:prstGeom prst="roundRect">
              <a:avLst>
                <a:gd name="adj" fmla="val 16667"/>
              </a:avLst>
            </a:prstGeom>
            <a:solidFill>
              <a:srgbClr val="66666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s-ES" sz="9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Flujo de Llamado</a:t>
              </a:r>
              <a:endParaRPr sz="9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" name="Google Shape;228;g126e1f84186_0_42">
              <a:extLst>
                <a:ext uri="{FF2B5EF4-FFF2-40B4-BE49-F238E27FC236}">
                  <a16:creationId xmlns:a16="http://schemas.microsoft.com/office/drawing/2014/main" id="{2C33178F-7F44-59E2-48DD-622CBB52D39E}"/>
                </a:ext>
              </a:extLst>
            </p:cNvPr>
            <p:cNvCxnSpPr>
              <a:stCxn id="50" idx="2"/>
              <a:endCxn id="15" idx="0"/>
            </p:cNvCxnSpPr>
            <p:nvPr/>
          </p:nvCxnSpPr>
          <p:spPr>
            <a:xfrm>
              <a:off x="8565174" y="4014729"/>
              <a:ext cx="2700" cy="129000"/>
            </a:xfrm>
            <a:prstGeom prst="straightConnector1">
              <a:avLst/>
            </a:prstGeom>
            <a:noFill/>
            <a:ln w="19050" cap="flat" cmpd="sng">
              <a:solidFill>
                <a:srgbClr val="60A60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" name="Google Shape;229;g126e1f84186_0_42">
              <a:extLst>
                <a:ext uri="{FF2B5EF4-FFF2-40B4-BE49-F238E27FC236}">
                  <a16:creationId xmlns:a16="http://schemas.microsoft.com/office/drawing/2014/main" id="{7DC3161F-E4AC-1609-55F6-B38DB2C8CB02}"/>
                </a:ext>
              </a:extLst>
            </p:cNvPr>
            <p:cNvCxnSpPr>
              <a:stCxn id="54" idx="2"/>
              <a:endCxn id="16" idx="0"/>
            </p:cNvCxnSpPr>
            <p:nvPr/>
          </p:nvCxnSpPr>
          <p:spPr>
            <a:xfrm>
              <a:off x="9814840" y="4014729"/>
              <a:ext cx="3600" cy="102900"/>
            </a:xfrm>
            <a:prstGeom prst="straightConnector1">
              <a:avLst/>
            </a:prstGeom>
            <a:noFill/>
            <a:ln w="19050" cap="flat" cmpd="sng">
              <a:solidFill>
                <a:srgbClr val="60A609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33" name="Google Shape;230;g126e1f84186_0_42">
              <a:extLst>
                <a:ext uri="{FF2B5EF4-FFF2-40B4-BE49-F238E27FC236}">
                  <a16:creationId xmlns:a16="http://schemas.microsoft.com/office/drawing/2014/main" id="{C7FEA1AC-1962-E44E-1614-ACAA1E126489}"/>
                </a:ext>
              </a:extLst>
            </p:cNvPr>
            <p:cNvGrpSpPr/>
            <p:nvPr/>
          </p:nvGrpSpPr>
          <p:grpSpPr>
            <a:xfrm>
              <a:off x="8459898" y="1318638"/>
              <a:ext cx="56973" cy="918628"/>
              <a:chOff x="6005525" y="6775"/>
              <a:chExt cx="185700" cy="1157400"/>
            </a:xfrm>
          </p:grpSpPr>
          <p:cxnSp>
            <p:nvCxnSpPr>
              <p:cNvPr id="47" name="Google Shape;231;g126e1f84186_0_42">
                <a:extLst>
                  <a:ext uri="{FF2B5EF4-FFF2-40B4-BE49-F238E27FC236}">
                    <a16:creationId xmlns:a16="http://schemas.microsoft.com/office/drawing/2014/main" id="{56000EC7-2B0D-0A6A-A4B0-C0B4B1BA04D7}"/>
                  </a:ext>
                </a:extLst>
              </p:cNvPr>
              <p:cNvCxnSpPr/>
              <p:nvPr/>
            </p:nvCxnSpPr>
            <p:spPr>
              <a:xfrm>
                <a:off x="6005625" y="6775"/>
                <a:ext cx="0" cy="1157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6A5A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8" name="Google Shape;232;g126e1f84186_0_42">
                <a:extLst>
                  <a:ext uri="{FF2B5EF4-FFF2-40B4-BE49-F238E27FC236}">
                    <a16:creationId xmlns:a16="http://schemas.microsoft.com/office/drawing/2014/main" id="{46F3BA29-C967-F6DE-1E1B-8B78DDE7D403}"/>
                  </a:ext>
                </a:extLst>
              </p:cNvPr>
              <p:cNvCxnSpPr/>
              <p:nvPr/>
            </p:nvCxnSpPr>
            <p:spPr>
              <a:xfrm rot="10800000">
                <a:off x="6005625" y="9525"/>
                <a:ext cx="176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6A5A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9" name="Google Shape;233;g126e1f84186_0_42">
                <a:extLst>
                  <a:ext uri="{FF2B5EF4-FFF2-40B4-BE49-F238E27FC236}">
                    <a16:creationId xmlns:a16="http://schemas.microsoft.com/office/drawing/2014/main" id="{539BADA9-DEB1-2CFC-1584-83E9FA5CB12D}"/>
                  </a:ext>
                </a:extLst>
              </p:cNvPr>
              <p:cNvCxnSpPr/>
              <p:nvPr/>
            </p:nvCxnSpPr>
            <p:spPr>
              <a:xfrm>
                <a:off x="6005525" y="1162050"/>
                <a:ext cx="1857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6A5A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34" name="Google Shape;234;g126e1f84186_0_42">
              <a:extLst>
                <a:ext uri="{FF2B5EF4-FFF2-40B4-BE49-F238E27FC236}">
                  <a16:creationId xmlns:a16="http://schemas.microsoft.com/office/drawing/2014/main" id="{55C44107-28FD-E149-59F7-CA07CA5CF5AB}"/>
                </a:ext>
              </a:extLst>
            </p:cNvPr>
            <p:cNvGrpSpPr/>
            <p:nvPr/>
          </p:nvGrpSpPr>
          <p:grpSpPr>
            <a:xfrm>
              <a:off x="8279276" y="2449206"/>
              <a:ext cx="327560" cy="1031822"/>
              <a:chOff x="5778525" y="6775"/>
              <a:chExt cx="412700" cy="1157400"/>
            </a:xfrm>
          </p:grpSpPr>
          <p:cxnSp>
            <p:nvCxnSpPr>
              <p:cNvPr id="43" name="Google Shape;235;g126e1f84186_0_42">
                <a:extLst>
                  <a:ext uri="{FF2B5EF4-FFF2-40B4-BE49-F238E27FC236}">
                    <a16:creationId xmlns:a16="http://schemas.microsoft.com/office/drawing/2014/main" id="{36F4F9D2-6FCE-83B7-B8D5-1451BFE3B093}"/>
                  </a:ext>
                </a:extLst>
              </p:cNvPr>
              <p:cNvCxnSpPr/>
              <p:nvPr/>
            </p:nvCxnSpPr>
            <p:spPr>
              <a:xfrm>
                <a:off x="5778525" y="437937"/>
                <a:ext cx="227100" cy="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0666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4" name="Google Shape;236;g126e1f84186_0_42">
                <a:extLst>
                  <a:ext uri="{FF2B5EF4-FFF2-40B4-BE49-F238E27FC236}">
                    <a16:creationId xmlns:a16="http://schemas.microsoft.com/office/drawing/2014/main" id="{D86E7EE6-1DA9-358C-11B4-C2D113C938FE}"/>
                  </a:ext>
                </a:extLst>
              </p:cNvPr>
              <p:cNvCxnSpPr/>
              <p:nvPr/>
            </p:nvCxnSpPr>
            <p:spPr>
              <a:xfrm>
                <a:off x="6005625" y="6775"/>
                <a:ext cx="0" cy="1157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0666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5" name="Google Shape;237;g126e1f84186_0_42">
                <a:extLst>
                  <a:ext uri="{FF2B5EF4-FFF2-40B4-BE49-F238E27FC236}">
                    <a16:creationId xmlns:a16="http://schemas.microsoft.com/office/drawing/2014/main" id="{8DA02546-9EAD-3EE1-8104-0CE7CC00FE2A}"/>
                  </a:ext>
                </a:extLst>
              </p:cNvPr>
              <p:cNvCxnSpPr/>
              <p:nvPr/>
            </p:nvCxnSpPr>
            <p:spPr>
              <a:xfrm rot="10800000">
                <a:off x="6005625" y="9525"/>
                <a:ext cx="176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0666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6" name="Google Shape;238;g126e1f84186_0_42">
                <a:extLst>
                  <a:ext uri="{FF2B5EF4-FFF2-40B4-BE49-F238E27FC236}">
                    <a16:creationId xmlns:a16="http://schemas.microsoft.com/office/drawing/2014/main" id="{7F332446-795E-2F23-ECA3-7DAA6BE193FF}"/>
                  </a:ext>
                </a:extLst>
              </p:cNvPr>
              <p:cNvCxnSpPr/>
              <p:nvPr/>
            </p:nvCxnSpPr>
            <p:spPr>
              <a:xfrm>
                <a:off x="6005525" y="1162050"/>
                <a:ext cx="1857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0666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35" name="Google Shape;239;g126e1f84186_0_42">
              <a:extLst>
                <a:ext uri="{FF2B5EF4-FFF2-40B4-BE49-F238E27FC236}">
                  <a16:creationId xmlns:a16="http://schemas.microsoft.com/office/drawing/2014/main" id="{D81FE730-0F7C-53A0-4509-B2AC7C77679A}"/>
                </a:ext>
              </a:extLst>
            </p:cNvPr>
            <p:cNvGrpSpPr/>
            <p:nvPr/>
          </p:nvGrpSpPr>
          <p:grpSpPr>
            <a:xfrm>
              <a:off x="7744682" y="3479333"/>
              <a:ext cx="707167" cy="1016710"/>
              <a:chOff x="5778525" y="68175"/>
              <a:chExt cx="890975" cy="1280975"/>
            </a:xfrm>
          </p:grpSpPr>
          <p:cxnSp>
            <p:nvCxnSpPr>
              <p:cNvPr id="39" name="Google Shape;240;g126e1f84186_0_42">
                <a:extLst>
                  <a:ext uri="{FF2B5EF4-FFF2-40B4-BE49-F238E27FC236}">
                    <a16:creationId xmlns:a16="http://schemas.microsoft.com/office/drawing/2014/main" id="{40E68BF6-55D1-8135-78D2-93D2F84B99F0}"/>
                  </a:ext>
                </a:extLst>
              </p:cNvPr>
              <p:cNvCxnSpPr/>
              <p:nvPr/>
            </p:nvCxnSpPr>
            <p:spPr>
              <a:xfrm>
                <a:off x="5778525" y="585175"/>
                <a:ext cx="227100" cy="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6AA84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0" name="Google Shape;241;g126e1f84186_0_42">
                <a:extLst>
                  <a:ext uri="{FF2B5EF4-FFF2-40B4-BE49-F238E27FC236}">
                    <a16:creationId xmlns:a16="http://schemas.microsoft.com/office/drawing/2014/main" id="{CEE4091F-2007-2FF8-4DBE-B5652CF9C4FA}"/>
                  </a:ext>
                </a:extLst>
              </p:cNvPr>
              <p:cNvCxnSpPr/>
              <p:nvPr/>
            </p:nvCxnSpPr>
            <p:spPr>
              <a:xfrm flipH="1">
                <a:off x="6007425" y="70250"/>
                <a:ext cx="1200" cy="12789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6AA84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1" name="Google Shape;242;g126e1f84186_0_42">
                <a:extLst>
                  <a:ext uri="{FF2B5EF4-FFF2-40B4-BE49-F238E27FC236}">
                    <a16:creationId xmlns:a16="http://schemas.microsoft.com/office/drawing/2014/main" id="{E197A493-BACA-B2E4-8265-75365F5056F9}"/>
                  </a:ext>
                </a:extLst>
              </p:cNvPr>
              <p:cNvCxnSpPr/>
              <p:nvPr/>
            </p:nvCxnSpPr>
            <p:spPr>
              <a:xfrm flipH="1">
                <a:off x="6005600" y="68175"/>
                <a:ext cx="663900" cy="21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6AA84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2" name="Google Shape;243;g126e1f84186_0_42">
                <a:extLst>
                  <a:ext uri="{FF2B5EF4-FFF2-40B4-BE49-F238E27FC236}">
                    <a16:creationId xmlns:a16="http://schemas.microsoft.com/office/drawing/2014/main" id="{9F84DEF2-A111-880A-AC35-6D6540B30BCF}"/>
                  </a:ext>
                </a:extLst>
              </p:cNvPr>
              <p:cNvCxnSpPr/>
              <p:nvPr/>
            </p:nvCxnSpPr>
            <p:spPr>
              <a:xfrm>
                <a:off x="6000825" y="1338250"/>
                <a:ext cx="1857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6AA84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36" name="Google Shape;244;g126e1f84186_0_42">
              <a:extLst>
                <a:ext uri="{FF2B5EF4-FFF2-40B4-BE49-F238E27FC236}">
                  <a16:creationId xmlns:a16="http://schemas.microsoft.com/office/drawing/2014/main" id="{32AE056A-28C7-3EAA-8055-90783596C332}"/>
                </a:ext>
              </a:extLst>
            </p:cNvPr>
            <p:cNvSpPr txBox="1"/>
            <p:nvPr/>
          </p:nvSpPr>
          <p:spPr>
            <a:xfrm>
              <a:off x="9737861" y="4976531"/>
              <a:ext cx="3705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s-ES"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OR</a:t>
              </a: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" name="Google Shape;245;g126e1f84186_0_42">
              <a:extLst>
                <a:ext uri="{FF2B5EF4-FFF2-40B4-BE49-F238E27FC236}">
                  <a16:creationId xmlns:a16="http://schemas.microsoft.com/office/drawing/2014/main" id="{70EEF390-1A1E-EAF2-B426-C759BB48C39F}"/>
                </a:ext>
              </a:extLst>
            </p:cNvPr>
            <p:cNvPicPr preferRelativeResize="0"/>
            <p:nvPr/>
          </p:nvPicPr>
          <p:blipFill rotWithShape="1">
            <a:blip r:embed="rId2">
              <a:alphaModFix amt="90000"/>
            </a:blip>
            <a:srcRect l="29163" r="10642"/>
            <a:stretch/>
          </p:blipFill>
          <p:spPr>
            <a:xfrm>
              <a:off x="10062468" y="5123403"/>
              <a:ext cx="216888" cy="3602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Google Shape;246;g126e1f84186_0_42">
              <a:extLst>
                <a:ext uri="{FF2B5EF4-FFF2-40B4-BE49-F238E27FC236}">
                  <a16:creationId xmlns:a16="http://schemas.microsoft.com/office/drawing/2014/main" id="{7FCBFDF7-9073-7BCB-AA78-DC9D9B06CB17}"/>
                </a:ext>
              </a:extLst>
            </p:cNvPr>
            <p:cNvSpPr txBox="1"/>
            <p:nvPr/>
          </p:nvSpPr>
          <p:spPr>
            <a:xfrm>
              <a:off x="9737861" y="5384508"/>
              <a:ext cx="725129" cy="2902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s-ES" sz="10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Ubicación</a:t>
              </a:r>
              <a:r>
                <a:rPr lang="es-ES" sz="7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...</a:t>
              </a:r>
              <a:endParaRPr sz="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" name="Google Shape;214;g126e1f84186_0_42">
            <a:extLst>
              <a:ext uri="{FF2B5EF4-FFF2-40B4-BE49-F238E27FC236}">
                <a16:creationId xmlns:a16="http://schemas.microsoft.com/office/drawing/2014/main" id="{8C56ADC3-0F5E-8CD5-F9C6-604059C24D67}"/>
              </a:ext>
            </a:extLst>
          </p:cNvPr>
          <p:cNvSpPr/>
          <p:nvPr/>
        </p:nvSpPr>
        <p:spPr>
          <a:xfrm>
            <a:off x="2787203" y="5519887"/>
            <a:ext cx="710894" cy="516429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s-ES" sz="10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Datos sin procesar</a:t>
            </a:r>
            <a:r>
              <a:rPr lang="es-ES" sz="1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214;g126e1f84186_0_42">
            <a:extLst>
              <a:ext uri="{FF2B5EF4-FFF2-40B4-BE49-F238E27FC236}">
                <a16:creationId xmlns:a16="http://schemas.microsoft.com/office/drawing/2014/main" id="{78EDE254-EF32-F478-B8A1-EF18DC8A8F93}"/>
              </a:ext>
            </a:extLst>
          </p:cNvPr>
          <p:cNvSpPr/>
          <p:nvPr/>
        </p:nvSpPr>
        <p:spPr>
          <a:xfrm>
            <a:off x="3532443" y="5469012"/>
            <a:ext cx="710894" cy="516429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s-ES" sz="10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Datos sin procesar</a:t>
            </a:r>
            <a:r>
              <a:rPr lang="es-ES" sz="1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0908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Arquitectura limpia - UI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26C02A7-83A8-EE99-92C6-9479E90580A5}"/>
              </a:ext>
            </a:extLst>
          </p:cNvPr>
          <p:cNvSpPr txBox="1"/>
          <p:nvPr/>
        </p:nvSpPr>
        <p:spPr>
          <a:xfrm>
            <a:off x="5349511" y="1639365"/>
            <a:ext cx="580182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Capa que contiene todos los componentes encargados de representar la información de la app a los usuarios, en esta capa solo encontraremos código Flutter. Principalmente, dividida en 3 grandes grupos:</a:t>
            </a:r>
          </a:p>
          <a:p>
            <a:pPr lvl="0" algn="just">
              <a:defRPr/>
            </a:pPr>
            <a:endParaRPr lang="es-MX" sz="2000" dirty="0">
              <a:solidFill>
                <a:prstClr val="black"/>
              </a:solidFill>
              <a:latin typeface="Work Sans Light" pitchFamily="2" charset="77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s-MX" sz="2000" dirty="0">
                <a:solidFill>
                  <a:srgbClr val="38AA00"/>
                </a:solidFill>
                <a:latin typeface="Work Sans Light" pitchFamily="2" charset="77"/>
              </a:rPr>
              <a:t>Pages: </a:t>
            </a: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Archivos y módulos que representan las distintas rutas en el App.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endParaRPr lang="es-MX" sz="2000" dirty="0">
              <a:solidFill>
                <a:prstClr val="black"/>
              </a:solidFill>
              <a:latin typeface="Work Sans Light" pitchFamily="2" charset="77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s-MX" sz="2000" dirty="0" err="1">
                <a:solidFill>
                  <a:srgbClr val="38AA00"/>
                </a:solidFill>
                <a:latin typeface="Work Sans Light" pitchFamily="2" charset="77"/>
              </a:rPr>
              <a:t>Theme</a:t>
            </a:r>
            <a:r>
              <a:rPr lang="es-MX" sz="2000" dirty="0">
                <a:solidFill>
                  <a:srgbClr val="38AA00"/>
                </a:solidFill>
                <a:latin typeface="Work Sans Light" pitchFamily="2" charset="77"/>
              </a:rPr>
              <a:t>: </a:t>
            </a: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Archivos relacionados al tema del App, como estilos y colores.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endParaRPr lang="es-MX" sz="2000" dirty="0">
              <a:solidFill>
                <a:prstClr val="black"/>
              </a:solidFill>
              <a:latin typeface="Work Sans Light" pitchFamily="2" charset="77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s-MX" sz="2000" dirty="0">
                <a:solidFill>
                  <a:srgbClr val="38AA00"/>
                </a:solidFill>
                <a:latin typeface="Work Sans Light" pitchFamily="2" charset="77"/>
              </a:rPr>
              <a:t>Widgets: </a:t>
            </a: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Son los componentes que son de nivel general que se utilizarán a través de toda el App.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C490836F-C7C7-6751-942A-1A702ADC4132}"/>
              </a:ext>
            </a:extLst>
          </p:cNvPr>
          <p:cNvGrpSpPr/>
          <p:nvPr/>
        </p:nvGrpSpPr>
        <p:grpSpPr>
          <a:xfrm>
            <a:off x="359417" y="1717083"/>
            <a:ext cx="4438493" cy="5086787"/>
            <a:chOff x="7141381" y="1313249"/>
            <a:chExt cx="3805657" cy="4361517"/>
          </a:xfrm>
        </p:grpSpPr>
        <p:sp>
          <p:nvSpPr>
            <p:cNvPr id="5" name="Google Shape;187;g126e1f84186_0_42">
              <a:extLst>
                <a:ext uri="{FF2B5EF4-FFF2-40B4-BE49-F238E27FC236}">
                  <a16:creationId xmlns:a16="http://schemas.microsoft.com/office/drawing/2014/main" id="{8DF37D74-61FF-C30D-2FE6-B158890FE888}"/>
                </a:ext>
              </a:extLst>
            </p:cNvPr>
            <p:cNvSpPr/>
            <p:nvPr/>
          </p:nvSpPr>
          <p:spPr>
            <a:xfrm>
              <a:off x="8828254" y="2449205"/>
              <a:ext cx="705900" cy="31380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s-ES" sz="9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Casos de uso</a:t>
              </a:r>
              <a:endParaRPr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88;g126e1f84186_0_42">
              <a:extLst>
                <a:ext uri="{FF2B5EF4-FFF2-40B4-BE49-F238E27FC236}">
                  <a16:creationId xmlns:a16="http://schemas.microsoft.com/office/drawing/2014/main" id="{5FD10008-8992-82BE-6243-B7E2144E12F8}"/>
                </a:ext>
              </a:extLst>
            </p:cNvPr>
            <p:cNvSpPr/>
            <p:nvPr/>
          </p:nvSpPr>
          <p:spPr>
            <a:xfrm>
              <a:off x="8828254" y="1313249"/>
              <a:ext cx="705900" cy="3603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s-ES" sz="10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Widgets</a:t>
              </a:r>
              <a:endParaRPr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9;g126e1f84186_0_42">
              <a:extLst>
                <a:ext uri="{FF2B5EF4-FFF2-40B4-BE49-F238E27FC236}">
                  <a16:creationId xmlns:a16="http://schemas.microsoft.com/office/drawing/2014/main" id="{0068A290-96D0-CBAA-C2E3-9B6BF0A5B5F9}"/>
                </a:ext>
              </a:extLst>
            </p:cNvPr>
            <p:cNvSpPr/>
            <p:nvPr/>
          </p:nvSpPr>
          <p:spPr>
            <a:xfrm>
              <a:off x="8693474" y="1930172"/>
              <a:ext cx="975300" cy="313800"/>
            </a:xfrm>
            <a:prstGeom prst="roundRect">
              <a:avLst>
                <a:gd name="adj" fmla="val 16667"/>
              </a:avLst>
            </a:prstGeom>
            <a:solidFill>
              <a:srgbClr val="D0E0E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s-ES" sz="9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Lógica de interfaz gráfica</a:t>
              </a:r>
              <a:endParaRPr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90;g126e1f84186_0_42">
              <a:extLst>
                <a:ext uri="{FF2B5EF4-FFF2-40B4-BE49-F238E27FC236}">
                  <a16:creationId xmlns:a16="http://schemas.microsoft.com/office/drawing/2014/main" id="{1A40107D-8DEB-38B6-34CB-E6369AAAF0D6}"/>
                </a:ext>
              </a:extLst>
            </p:cNvPr>
            <p:cNvSpPr/>
            <p:nvPr/>
          </p:nvSpPr>
          <p:spPr>
            <a:xfrm>
              <a:off x="8828281" y="2904805"/>
              <a:ext cx="705600" cy="277200"/>
            </a:xfrm>
            <a:prstGeom prst="rect">
              <a:avLst/>
            </a:prstGeom>
            <a:solidFill>
              <a:srgbClr val="EA2D6A"/>
            </a:solidFill>
            <a:ln w="9525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s-ES" sz="10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Modelos</a:t>
              </a:r>
              <a:endParaRPr sz="1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91;g126e1f84186_0_42">
              <a:extLst>
                <a:ext uri="{FF2B5EF4-FFF2-40B4-BE49-F238E27FC236}">
                  <a16:creationId xmlns:a16="http://schemas.microsoft.com/office/drawing/2014/main" id="{7FB97354-2191-ECE1-4385-38FB42091DE6}"/>
                </a:ext>
              </a:extLst>
            </p:cNvPr>
            <p:cNvSpPr/>
            <p:nvPr/>
          </p:nvSpPr>
          <p:spPr>
            <a:xfrm>
              <a:off x="7745012" y="2730492"/>
              <a:ext cx="534600" cy="2067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s-ES" sz="9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Dominio</a:t>
              </a:r>
              <a:endParaRPr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92;g126e1f84186_0_42">
              <a:extLst>
                <a:ext uri="{FF2B5EF4-FFF2-40B4-BE49-F238E27FC236}">
                  <a16:creationId xmlns:a16="http://schemas.microsoft.com/office/drawing/2014/main" id="{43D74B4B-955B-7452-A83F-E17A8D1C7F47}"/>
                </a:ext>
              </a:extLst>
            </p:cNvPr>
            <p:cNvSpPr/>
            <p:nvPr/>
          </p:nvSpPr>
          <p:spPr>
            <a:xfrm>
              <a:off x="7462117" y="1674386"/>
              <a:ext cx="817500" cy="206700"/>
            </a:xfrm>
            <a:prstGeom prst="rect">
              <a:avLst/>
            </a:prstGeom>
            <a:solidFill>
              <a:srgbClr val="D0E0E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s-ES" sz="9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Presentación</a:t>
              </a:r>
              <a:endParaRPr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93;g126e1f84186_0_42">
              <a:extLst>
                <a:ext uri="{FF2B5EF4-FFF2-40B4-BE49-F238E27FC236}">
                  <a16:creationId xmlns:a16="http://schemas.microsoft.com/office/drawing/2014/main" id="{9AD01E7E-38D0-8279-B79B-8A8A27E5DD28}"/>
                </a:ext>
              </a:extLst>
            </p:cNvPr>
            <p:cNvSpPr/>
            <p:nvPr/>
          </p:nvSpPr>
          <p:spPr>
            <a:xfrm>
              <a:off x="8693474" y="3324198"/>
              <a:ext cx="975300" cy="3138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EA9999"/>
                </a:gs>
                <a:gs pos="100000">
                  <a:srgbClr val="B6D7A8"/>
                </a:gs>
              </a:gsLst>
              <a:lin ang="540001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s-ES" sz="10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Repositorios</a:t>
              </a:r>
              <a:endParaRPr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94;g126e1f84186_0_42">
              <a:extLst>
                <a:ext uri="{FF2B5EF4-FFF2-40B4-BE49-F238E27FC236}">
                  <a16:creationId xmlns:a16="http://schemas.microsoft.com/office/drawing/2014/main" id="{6537D4A8-F1D4-452D-3EF8-6E6ACD19840A}"/>
                </a:ext>
              </a:extLst>
            </p:cNvPr>
            <p:cNvSpPr/>
            <p:nvPr/>
          </p:nvSpPr>
          <p:spPr>
            <a:xfrm>
              <a:off x="7141381" y="3786610"/>
              <a:ext cx="603900" cy="206700"/>
            </a:xfrm>
            <a:prstGeom prst="rect">
              <a:avLst/>
            </a:prstGeom>
            <a:solidFill>
              <a:srgbClr val="D0E0E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s-ES" sz="10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Datos</a:t>
              </a:r>
              <a:endParaRPr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95;g126e1f84186_0_42">
              <a:extLst>
                <a:ext uri="{FF2B5EF4-FFF2-40B4-BE49-F238E27FC236}">
                  <a16:creationId xmlns:a16="http://schemas.microsoft.com/office/drawing/2014/main" id="{AA83B17B-7018-E8D5-E530-1D777B2FAC82}"/>
                </a:ext>
              </a:extLst>
            </p:cNvPr>
            <p:cNvSpPr/>
            <p:nvPr/>
          </p:nvSpPr>
          <p:spPr>
            <a:xfrm>
              <a:off x="8080127" y="4143727"/>
              <a:ext cx="975300" cy="313800"/>
            </a:xfrm>
            <a:prstGeom prst="roundRect">
              <a:avLst>
                <a:gd name="adj" fmla="val 16667"/>
              </a:avLst>
            </a:prstGeom>
            <a:solidFill>
              <a:srgbClr val="D0E0E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s-ES" sz="9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Fuentes de datos remota</a:t>
              </a:r>
              <a:endParaRPr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96;g126e1f84186_0_42">
              <a:extLst>
                <a:ext uri="{FF2B5EF4-FFF2-40B4-BE49-F238E27FC236}">
                  <a16:creationId xmlns:a16="http://schemas.microsoft.com/office/drawing/2014/main" id="{43E1CF95-1649-3F52-38BA-AA5EB28A45A6}"/>
                </a:ext>
              </a:extLst>
            </p:cNvPr>
            <p:cNvSpPr/>
            <p:nvPr/>
          </p:nvSpPr>
          <p:spPr>
            <a:xfrm>
              <a:off x="9330792" y="4117771"/>
              <a:ext cx="975300" cy="313800"/>
            </a:xfrm>
            <a:prstGeom prst="roundRect">
              <a:avLst>
                <a:gd name="adj" fmla="val 16667"/>
              </a:avLst>
            </a:prstGeom>
            <a:solidFill>
              <a:srgbClr val="D0E0E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s-ES" sz="10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Fuentes de datos local</a:t>
              </a:r>
              <a:endParaRPr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97;g126e1f84186_0_42">
              <a:extLst>
                <a:ext uri="{FF2B5EF4-FFF2-40B4-BE49-F238E27FC236}">
                  <a16:creationId xmlns:a16="http://schemas.microsoft.com/office/drawing/2014/main" id="{8344BB76-8F80-A05C-12FA-5E048D65F415}"/>
                </a:ext>
              </a:extLst>
            </p:cNvPr>
            <p:cNvSpPr/>
            <p:nvPr/>
          </p:nvSpPr>
          <p:spPr>
            <a:xfrm>
              <a:off x="8161066" y="5110951"/>
              <a:ext cx="705780" cy="431676"/>
            </a:xfrm>
            <a:prstGeom prst="cloud">
              <a:avLst/>
            </a:prstGeom>
            <a:solidFill>
              <a:srgbClr val="D9D9D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s-ES" sz="9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API</a:t>
              </a:r>
              <a:endParaRPr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98;g126e1f84186_0_42">
              <a:extLst>
                <a:ext uri="{FF2B5EF4-FFF2-40B4-BE49-F238E27FC236}">
                  <a16:creationId xmlns:a16="http://schemas.microsoft.com/office/drawing/2014/main" id="{9259C6AF-E1B8-6F50-EE33-20DFD09428B1}"/>
                </a:ext>
              </a:extLst>
            </p:cNvPr>
            <p:cNvSpPr/>
            <p:nvPr/>
          </p:nvSpPr>
          <p:spPr>
            <a:xfrm>
              <a:off x="9360264" y="5163629"/>
              <a:ext cx="334509" cy="431543"/>
            </a:xfrm>
            <a:prstGeom prst="flowChartMagneticDisk">
              <a:avLst/>
            </a:prstGeom>
            <a:solidFill>
              <a:srgbClr val="D9D9D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s-ES" sz="10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DB</a:t>
              </a:r>
              <a:endParaRPr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9;g126e1f84186_0_42">
              <a:extLst>
                <a:ext uri="{FF2B5EF4-FFF2-40B4-BE49-F238E27FC236}">
                  <a16:creationId xmlns:a16="http://schemas.microsoft.com/office/drawing/2014/main" id="{0B01D1DA-3CC0-D017-18DD-B48F7DC232F3}"/>
                </a:ext>
              </a:extLst>
            </p:cNvPr>
            <p:cNvSpPr txBox="1"/>
            <p:nvPr/>
          </p:nvSpPr>
          <p:spPr>
            <a:xfrm>
              <a:off x="9694773" y="1690625"/>
              <a:ext cx="817500" cy="4222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000" dirty="0"/>
                <a:t>Manejo de Estado</a:t>
              </a:r>
              <a:endParaRPr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" name="Google Shape;200;g126e1f84186_0_42">
              <a:extLst>
                <a:ext uri="{FF2B5EF4-FFF2-40B4-BE49-F238E27FC236}">
                  <a16:creationId xmlns:a16="http://schemas.microsoft.com/office/drawing/2014/main" id="{F4A900D8-FBF2-3569-B462-58C52F416369}"/>
                </a:ext>
              </a:extLst>
            </p:cNvPr>
            <p:cNvCxnSpPr>
              <a:stCxn id="5" idx="0"/>
              <a:endCxn id="7" idx="2"/>
            </p:cNvCxnSpPr>
            <p:nvPr/>
          </p:nvCxnSpPr>
          <p:spPr>
            <a:xfrm rot="10800000">
              <a:off x="9181204" y="2244005"/>
              <a:ext cx="0" cy="205200"/>
            </a:xfrm>
            <a:prstGeom prst="straightConnector1">
              <a:avLst/>
            </a:prstGeom>
            <a:noFill/>
            <a:ln w="19050" cap="flat" cmpd="sng">
              <a:solidFill>
                <a:srgbClr val="EA2D6A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1" name="Google Shape;201;g126e1f84186_0_42">
              <a:extLst>
                <a:ext uri="{FF2B5EF4-FFF2-40B4-BE49-F238E27FC236}">
                  <a16:creationId xmlns:a16="http://schemas.microsoft.com/office/drawing/2014/main" id="{C9422982-B24E-6168-F954-1121C9746780}"/>
                </a:ext>
              </a:extLst>
            </p:cNvPr>
            <p:cNvCxnSpPr>
              <a:stCxn id="7" idx="0"/>
              <a:endCxn id="6" idx="2"/>
            </p:cNvCxnSpPr>
            <p:nvPr/>
          </p:nvCxnSpPr>
          <p:spPr>
            <a:xfrm rot="10800000">
              <a:off x="9181124" y="1673672"/>
              <a:ext cx="0" cy="256500"/>
            </a:xfrm>
            <a:prstGeom prst="straightConnector1">
              <a:avLst/>
            </a:prstGeom>
            <a:noFill/>
            <a:ln w="19050" cap="flat" cmpd="sng">
              <a:solidFill>
                <a:srgbClr val="EA2D6A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2" name="Google Shape;202;g126e1f84186_0_42">
              <a:extLst>
                <a:ext uri="{FF2B5EF4-FFF2-40B4-BE49-F238E27FC236}">
                  <a16:creationId xmlns:a16="http://schemas.microsoft.com/office/drawing/2014/main" id="{9EF0A804-B83B-B2AF-F5C4-7FACA5EDF703}"/>
                </a:ext>
              </a:extLst>
            </p:cNvPr>
            <p:cNvCxnSpPr>
              <a:stCxn id="13" idx="0"/>
              <a:endCxn id="8" idx="2"/>
            </p:cNvCxnSpPr>
            <p:nvPr/>
          </p:nvCxnSpPr>
          <p:spPr>
            <a:xfrm rot="10800000">
              <a:off x="9181124" y="3181998"/>
              <a:ext cx="0" cy="142200"/>
            </a:xfrm>
            <a:prstGeom prst="straightConnector1">
              <a:avLst/>
            </a:prstGeom>
            <a:noFill/>
            <a:ln w="19050" cap="flat" cmpd="sng">
              <a:solidFill>
                <a:srgbClr val="EA2D6A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" name="Google Shape;203;g126e1f84186_0_42">
              <a:extLst>
                <a:ext uri="{FF2B5EF4-FFF2-40B4-BE49-F238E27FC236}">
                  <a16:creationId xmlns:a16="http://schemas.microsoft.com/office/drawing/2014/main" id="{D6B58DEB-22B8-ACAE-0FED-F3C811C04D8D}"/>
                </a:ext>
              </a:extLst>
            </p:cNvPr>
            <p:cNvCxnSpPr>
              <a:stCxn id="8" idx="0"/>
              <a:endCxn id="5" idx="2"/>
            </p:cNvCxnSpPr>
            <p:nvPr/>
          </p:nvCxnSpPr>
          <p:spPr>
            <a:xfrm rot="10800000">
              <a:off x="9181081" y="2762905"/>
              <a:ext cx="0" cy="141900"/>
            </a:xfrm>
            <a:prstGeom prst="straightConnector1">
              <a:avLst/>
            </a:prstGeom>
            <a:noFill/>
            <a:ln w="19050" cap="flat" cmpd="sng">
              <a:solidFill>
                <a:srgbClr val="EA2D6A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4" name="Google Shape;204;g126e1f84186_0_42">
              <a:extLst>
                <a:ext uri="{FF2B5EF4-FFF2-40B4-BE49-F238E27FC236}">
                  <a16:creationId xmlns:a16="http://schemas.microsoft.com/office/drawing/2014/main" id="{3B49722F-C4DA-3023-C3E8-FEA0F09D9152}"/>
                </a:ext>
              </a:extLst>
            </p:cNvPr>
            <p:cNvCxnSpPr/>
            <p:nvPr/>
          </p:nvCxnSpPr>
          <p:spPr>
            <a:xfrm>
              <a:off x="10538287" y="1512777"/>
              <a:ext cx="0" cy="3253800"/>
            </a:xfrm>
            <a:prstGeom prst="straightConnector1">
              <a:avLst/>
            </a:prstGeom>
            <a:noFill/>
            <a:ln w="38100" cap="flat" cmpd="sng">
              <a:solidFill>
                <a:srgbClr val="595959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grpSp>
          <p:nvGrpSpPr>
            <p:cNvPr id="25" name="Google Shape;205;g126e1f84186_0_42">
              <a:extLst>
                <a:ext uri="{FF2B5EF4-FFF2-40B4-BE49-F238E27FC236}">
                  <a16:creationId xmlns:a16="http://schemas.microsoft.com/office/drawing/2014/main" id="{576C7EDE-EF96-3202-1722-6F9FB2A3F003}"/>
                </a:ext>
              </a:extLst>
            </p:cNvPr>
            <p:cNvGrpSpPr/>
            <p:nvPr/>
          </p:nvGrpSpPr>
          <p:grpSpPr>
            <a:xfrm>
              <a:off x="9527526" y="4431314"/>
              <a:ext cx="45460" cy="732315"/>
              <a:chOff x="4235291" y="1256973"/>
              <a:chExt cx="57284" cy="922660"/>
            </a:xfrm>
          </p:grpSpPr>
          <p:cxnSp>
            <p:nvCxnSpPr>
              <p:cNvPr id="65" name="Google Shape;207;g126e1f84186_0_42">
                <a:extLst>
                  <a:ext uri="{FF2B5EF4-FFF2-40B4-BE49-F238E27FC236}">
                    <a16:creationId xmlns:a16="http://schemas.microsoft.com/office/drawing/2014/main" id="{E7CC158D-EDB8-CCC6-ECDD-833FA36F4D2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4288675" y="1256973"/>
                <a:ext cx="3900" cy="2415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66" name="Google Shape;208;g126e1f84186_0_42">
                <a:extLst>
                  <a:ext uri="{FF2B5EF4-FFF2-40B4-BE49-F238E27FC236}">
                    <a16:creationId xmlns:a16="http://schemas.microsoft.com/office/drawing/2014/main" id="{F089CE1E-FEF4-AC6C-7394-F17CE86ED7D7}"/>
                  </a:ext>
                </a:extLst>
              </p:cNvPr>
              <p:cNvCxnSpPr>
                <a:cxnSpLocks/>
                <a:endCxn id="18" idx="1"/>
              </p:cNvCxnSpPr>
              <p:nvPr/>
            </p:nvCxnSpPr>
            <p:spPr>
              <a:xfrm flipH="1">
                <a:off x="4235291" y="1893513"/>
                <a:ext cx="8018" cy="28612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6" name="Google Shape;209;g126e1f84186_0_42">
              <a:extLst>
                <a:ext uri="{FF2B5EF4-FFF2-40B4-BE49-F238E27FC236}">
                  <a16:creationId xmlns:a16="http://schemas.microsoft.com/office/drawing/2014/main" id="{88072AC5-622E-48E8-5262-DAB5CC9A2904}"/>
                </a:ext>
              </a:extLst>
            </p:cNvPr>
            <p:cNvGrpSpPr/>
            <p:nvPr/>
          </p:nvGrpSpPr>
          <p:grpSpPr>
            <a:xfrm>
              <a:off x="10131163" y="4408846"/>
              <a:ext cx="39744" cy="714557"/>
              <a:chOff x="4288696" y="1228662"/>
              <a:chExt cx="50079" cy="900285"/>
            </a:xfrm>
          </p:grpSpPr>
          <p:cxnSp>
            <p:nvCxnSpPr>
              <p:cNvPr id="62" name="Google Shape;211;g126e1f84186_0_42">
                <a:extLst>
                  <a:ext uri="{FF2B5EF4-FFF2-40B4-BE49-F238E27FC236}">
                    <a16:creationId xmlns:a16="http://schemas.microsoft.com/office/drawing/2014/main" id="{1E6DCFA8-42BE-7400-C17E-4764E57811D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4288696" y="1228662"/>
                <a:ext cx="3900" cy="2415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63" name="Google Shape;212;g126e1f84186_0_42">
                <a:extLst>
                  <a:ext uri="{FF2B5EF4-FFF2-40B4-BE49-F238E27FC236}">
                    <a16:creationId xmlns:a16="http://schemas.microsoft.com/office/drawing/2014/main" id="{49C68665-6771-FE69-63F3-096E0D054217}"/>
                  </a:ext>
                </a:extLst>
              </p:cNvPr>
              <p:cNvCxnSpPr>
                <a:cxnSpLocks/>
                <a:endCxn id="37" idx="0"/>
              </p:cNvCxnSpPr>
              <p:nvPr/>
            </p:nvCxnSpPr>
            <p:spPr>
              <a:xfrm>
                <a:off x="4288696" y="1730562"/>
                <a:ext cx="50079" cy="398385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7" name="Google Shape;213;g126e1f84186_0_42">
              <a:extLst>
                <a:ext uri="{FF2B5EF4-FFF2-40B4-BE49-F238E27FC236}">
                  <a16:creationId xmlns:a16="http://schemas.microsoft.com/office/drawing/2014/main" id="{42F6B119-3575-5C97-C1AE-C03022AEB43F}"/>
                </a:ext>
              </a:extLst>
            </p:cNvPr>
            <p:cNvGrpSpPr/>
            <p:nvPr/>
          </p:nvGrpSpPr>
          <p:grpSpPr>
            <a:xfrm>
              <a:off x="8215618" y="4441395"/>
              <a:ext cx="609535" cy="694238"/>
              <a:chOff x="3882466" y="1256973"/>
              <a:chExt cx="767968" cy="874686"/>
            </a:xfrm>
          </p:grpSpPr>
          <p:sp>
            <p:nvSpPr>
              <p:cNvPr id="58" name="Google Shape;214;g126e1f84186_0_42">
                <a:extLst>
                  <a:ext uri="{FF2B5EF4-FFF2-40B4-BE49-F238E27FC236}">
                    <a16:creationId xmlns:a16="http://schemas.microsoft.com/office/drawing/2014/main" id="{92CA3509-8F4E-456A-3990-5CA11FA57E7B}"/>
                  </a:ext>
                </a:extLst>
              </p:cNvPr>
              <p:cNvSpPr/>
              <p:nvPr/>
            </p:nvSpPr>
            <p:spPr>
              <a:xfrm>
                <a:off x="3882466" y="1356586"/>
                <a:ext cx="767968" cy="557890"/>
              </a:xfrm>
              <a:prstGeom prst="rect">
                <a:avLst/>
              </a:prstGeom>
              <a:solidFill>
                <a:srgbClr val="674EA7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rPr lang="es-ES" sz="1000" b="1" i="0" u="none" strike="noStrike" cap="none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Datos sin procesar</a:t>
                </a:r>
                <a:r>
                  <a:rPr lang="es-ES" sz="1000" b="1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endParaRPr sz="10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9" name="Google Shape;215;g126e1f84186_0_42">
                <a:extLst>
                  <a:ext uri="{FF2B5EF4-FFF2-40B4-BE49-F238E27FC236}">
                    <a16:creationId xmlns:a16="http://schemas.microsoft.com/office/drawing/2014/main" id="{8A789377-3940-BC35-FECB-B0649CE93EEF}"/>
                  </a:ext>
                </a:extLst>
              </p:cNvPr>
              <p:cNvCxnSpPr>
                <a:cxnSpLocks/>
                <a:stCxn id="58" idx="0"/>
              </p:cNvCxnSpPr>
              <p:nvPr/>
            </p:nvCxnSpPr>
            <p:spPr>
              <a:xfrm flipV="1">
                <a:off x="4266450" y="1256973"/>
                <a:ext cx="26126" cy="99613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60" name="Google Shape;216;g126e1f84186_0_42">
                <a:extLst>
                  <a:ext uri="{FF2B5EF4-FFF2-40B4-BE49-F238E27FC236}">
                    <a16:creationId xmlns:a16="http://schemas.microsoft.com/office/drawing/2014/main" id="{6E688FC8-FB6A-6122-1F2E-6965B147D434}"/>
                  </a:ext>
                </a:extLst>
              </p:cNvPr>
              <p:cNvCxnSpPr>
                <a:cxnSpLocks/>
                <a:stCxn id="58" idx="2"/>
                <a:endCxn id="17" idx="3"/>
              </p:cNvCxnSpPr>
              <p:nvPr/>
            </p:nvCxnSpPr>
            <p:spPr>
              <a:xfrm flipH="1">
                <a:off x="4258350" y="1914476"/>
                <a:ext cx="8100" cy="217183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8" name="Google Shape;217;g126e1f84186_0_42">
              <a:extLst>
                <a:ext uri="{FF2B5EF4-FFF2-40B4-BE49-F238E27FC236}">
                  <a16:creationId xmlns:a16="http://schemas.microsoft.com/office/drawing/2014/main" id="{599B2ACC-A7EB-F64E-E76B-A1C5E09F8804}"/>
                </a:ext>
              </a:extLst>
            </p:cNvPr>
            <p:cNvGrpSpPr/>
            <p:nvPr/>
          </p:nvGrpSpPr>
          <p:grpSpPr>
            <a:xfrm>
              <a:off x="9369401" y="3637660"/>
              <a:ext cx="652357" cy="377069"/>
              <a:chOff x="7228206" y="2928572"/>
              <a:chExt cx="821919" cy="475078"/>
            </a:xfrm>
          </p:grpSpPr>
          <p:sp>
            <p:nvSpPr>
              <p:cNvPr id="54" name="Google Shape;218;g126e1f84186_0_42">
                <a:extLst>
                  <a:ext uri="{FF2B5EF4-FFF2-40B4-BE49-F238E27FC236}">
                    <a16:creationId xmlns:a16="http://schemas.microsoft.com/office/drawing/2014/main" id="{B2F2487A-B1ED-FDB4-1F8A-AD971B436402}"/>
                  </a:ext>
                </a:extLst>
              </p:cNvPr>
              <p:cNvSpPr/>
              <p:nvPr/>
            </p:nvSpPr>
            <p:spPr>
              <a:xfrm>
                <a:off x="7528725" y="3008550"/>
                <a:ext cx="521400" cy="395100"/>
              </a:xfrm>
              <a:prstGeom prst="rect">
                <a:avLst/>
              </a:prstGeom>
              <a:solidFill>
                <a:srgbClr val="60A609"/>
              </a:solidFill>
              <a:ln w="952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rPr lang="es-ES" sz="900" b="1" i="0" u="none" strike="noStrike" cap="none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Modelos</a:t>
                </a:r>
                <a:endParaRPr sz="9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5" name="Google Shape;219;g126e1f84186_0_42">
                <a:extLst>
                  <a:ext uri="{FF2B5EF4-FFF2-40B4-BE49-F238E27FC236}">
                    <a16:creationId xmlns:a16="http://schemas.microsoft.com/office/drawing/2014/main" id="{A3B4F0ED-F368-E89C-6F13-EDD0901CE9BF}"/>
                  </a:ext>
                </a:extLst>
              </p:cNvPr>
              <p:cNvGrpSpPr/>
              <p:nvPr/>
            </p:nvGrpSpPr>
            <p:grpSpPr>
              <a:xfrm>
                <a:off x="7228206" y="2928572"/>
                <a:ext cx="301019" cy="260374"/>
                <a:chOff x="4515075" y="870250"/>
                <a:chExt cx="899100" cy="696000"/>
              </a:xfrm>
            </p:grpSpPr>
            <p:cxnSp>
              <p:nvCxnSpPr>
                <p:cNvPr id="56" name="Google Shape;220;g126e1f84186_0_42">
                  <a:extLst>
                    <a:ext uri="{FF2B5EF4-FFF2-40B4-BE49-F238E27FC236}">
                      <a16:creationId xmlns:a16="http://schemas.microsoft.com/office/drawing/2014/main" id="{5D25EA4D-B67F-23B5-2C27-4F9394807950}"/>
                    </a:ext>
                  </a:extLst>
                </p:cNvPr>
                <p:cNvCxnSpPr/>
                <p:nvPr/>
              </p:nvCxnSpPr>
              <p:spPr>
                <a:xfrm rot="10800000">
                  <a:off x="4515075" y="1566250"/>
                  <a:ext cx="8991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60A60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7" name="Google Shape;221;g126e1f84186_0_42">
                  <a:extLst>
                    <a:ext uri="{FF2B5EF4-FFF2-40B4-BE49-F238E27FC236}">
                      <a16:creationId xmlns:a16="http://schemas.microsoft.com/office/drawing/2014/main" id="{981821AA-D7E8-1937-DF6E-F142F20107C1}"/>
                    </a:ext>
                  </a:extLst>
                </p:cNvPr>
                <p:cNvCxnSpPr/>
                <p:nvPr/>
              </p:nvCxnSpPr>
              <p:spPr>
                <a:xfrm rot="10800000">
                  <a:off x="4515075" y="870250"/>
                  <a:ext cx="0" cy="6960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60A609"/>
                  </a:solidFill>
                  <a:prstDash val="solid"/>
                  <a:round/>
                  <a:headEnd type="none" w="sm" len="sm"/>
                  <a:tailEnd type="stealth" w="med" len="med"/>
                </a:ln>
              </p:spPr>
            </p:cxnSp>
          </p:grpSp>
        </p:grpSp>
        <p:grpSp>
          <p:nvGrpSpPr>
            <p:cNvPr id="29" name="Google Shape;222;g126e1f84186_0_42">
              <a:extLst>
                <a:ext uri="{FF2B5EF4-FFF2-40B4-BE49-F238E27FC236}">
                  <a16:creationId xmlns:a16="http://schemas.microsoft.com/office/drawing/2014/main" id="{9B746529-84FB-0D2D-9400-C4EC38AEC56D}"/>
                </a:ext>
              </a:extLst>
            </p:cNvPr>
            <p:cNvGrpSpPr/>
            <p:nvPr/>
          </p:nvGrpSpPr>
          <p:grpSpPr>
            <a:xfrm flipH="1">
              <a:off x="8358256" y="3637660"/>
              <a:ext cx="652357" cy="377069"/>
              <a:chOff x="7228206" y="2928572"/>
              <a:chExt cx="821919" cy="475078"/>
            </a:xfrm>
          </p:grpSpPr>
          <p:sp>
            <p:nvSpPr>
              <p:cNvPr id="50" name="Google Shape;223;g126e1f84186_0_42">
                <a:extLst>
                  <a:ext uri="{FF2B5EF4-FFF2-40B4-BE49-F238E27FC236}">
                    <a16:creationId xmlns:a16="http://schemas.microsoft.com/office/drawing/2014/main" id="{5F981CF2-1C6B-8750-EC4C-1D146926091F}"/>
                  </a:ext>
                </a:extLst>
              </p:cNvPr>
              <p:cNvSpPr/>
              <p:nvPr/>
            </p:nvSpPr>
            <p:spPr>
              <a:xfrm flipH="1">
                <a:off x="7528725" y="3008550"/>
                <a:ext cx="521400" cy="395100"/>
              </a:xfrm>
              <a:prstGeom prst="rect">
                <a:avLst/>
              </a:prstGeom>
              <a:solidFill>
                <a:srgbClr val="60A609"/>
              </a:solidFill>
              <a:ln w="952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rPr lang="es-ES" sz="900" b="1" i="0" u="none" strike="noStrike" cap="none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Modelos</a:t>
                </a:r>
                <a:endParaRPr sz="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1" name="Google Shape;224;g126e1f84186_0_42">
                <a:extLst>
                  <a:ext uri="{FF2B5EF4-FFF2-40B4-BE49-F238E27FC236}">
                    <a16:creationId xmlns:a16="http://schemas.microsoft.com/office/drawing/2014/main" id="{5F39E686-F6A3-F968-F13B-5C53513CE1F6}"/>
                  </a:ext>
                </a:extLst>
              </p:cNvPr>
              <p:cNvGrpSpPr/>
              <p:nvPr/>
            </p:nvGrpSpPr>
            <p:grpSpPr>
              <a:xfrm>
                <a:off x="7228206" y="2928572"/>
                <a:ext cx="301019" cy="260374"/>
                <a:chOff x="4515075" y="870250"/>
                <a:chExt cx="899100" cy="696000"/>
              </a:xfrm>
            </p:grpSpPr>
            <p:cxnSp>
              <p:nvCxnSpPr>
                <p:cNvPr id="52" name="Google Shape;225;g126e1f84186_0_42">
                  <a:extLst>
                    <a:ext uri="{FF2B5EF4-FFF2-40B4-BE49-F238E27FC236}">
                      <a16:creationId xmlns:a16="http://schemas.microsoft.com/office/drawing/2014/main" id="{86F09CF0-EACA-271B-6C74-479956F469B0}"/>
                    </a:ext>
                  </a:extLst>
                </p:cNvPr>
                <p:cNvCxnSpPr/>
                <p:nvPr/>
              </p:nvCxnSpPr>
              <p:spPr>
                <a:xfrm rot="10800000">
                  <a:off x="4515075" y="1566250"/>
                  <a:ext cx="8991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60A60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3" name="Google Shape;226;g126e1f84186_0_42">
                  <a:extLst>
                    <a:ext uri="{FF2B5EF4-FFF2-40B4-BE49-F238E27FC236}">
                      <a16:creationId xmlns:a16="http://schemas.microsoft.com/office/drawing/2014/main" id="{2B35A235-5332-C268-1722-62F3C8C93EEF}"/>
                    </a:ext>
                  </a:extLst>
                </p:cNvPr>
                <p:cNvCxnSpPr/>
                <p:nvPr/>
              </p:nvCxnSpPr>
              <p:spPr>
                <a:xfrm rot="10800000">
                  <a:off x="4515075" y="870250"/>
                  <a:ext cx="0" cy="6960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60A609"/>
                  </a:solidFill>
                  <a:prstDash val="solid"/>
                  <a:round/>
                  <a:headEnd type="none" w="sm" len="sm"/>
                  <a:tailEnd type="stealth" w="med" len="med"/>
                </a:ln>
              </p:spPr>
            </p:cxnSp>
          </p:grpSp>
        </p:grpSp>
        <p:sp>
          <p:nvSpPr>
            <p:cNvPr id="30" name="Google Shape;227;g126e1f84186_0_42">
              <a:extLst>
                <a:ext uri="{FF2B5EF4-FFF2-40B4-BE49-F238E27FC236}">
                  <a16:creationId xmlns:a16="http://schemas.microsoft.com/office/drawing/2014/main" id="{37845DEA-3333-94E1-B406-13B9338FC459}"/>
                </a:ext>
              </a:extLst>
            </p:cNvPr>
            <p:cNvSpPr/>
            <p:nvPr/>
          </p:nvSpPr>
          <p:spPr>
            <a:xfrm>
              <a:off x="10129538" y="2826375"/>
              <a:ext cx="817500" cy="277500"/>
            </a:xfrm>
            <a:prstGeom prst="roundRect">
              <a:avLst>
                <a:gd name="adj" fmla="val 16667"/>
              </a:avLst>
            </a:prstGeom>
            <a:solidFill>
              <a:srgbClr val="66666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s-ES" sz="9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Flujo de Llamado</a:t>
              </a:r>
              <a:endParaRPr sz="9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" name="Google Shape;228;g126e1f84186_0_42">
              <a:extLst>
                <a:ext uri="{FF2B5EF4-FFF2-40B4-BE49-F238E27FC236}">
                  <a16:creationId xmlns:a16="http://schemas.microsoft.com/office/drawing/2014/main" id="{2C33178F-7F44-59E2-48DD-622CBB52D39E}"/>
                </a:ext>
              </a:extLst>
            </p:cNvPr>
            <p:cNvCxnSpPr>
              <a:stCxn id="50" idx="2"/>
              <a:endCxn id="15" idx="0"/>
            </p:cNvCxnSpPr>
            <p:nvPr/>
          </p:nvCxnSpPr>
          <p:spPr>
            <a:xfrm>
              <a:off x="8565174" y="4014729"/>
              <a:ext cx="2700" cy="129000"/>
            </a:xfrm>
            <a:prstGeom prst="straightConnector1">
              <a:avLst/>
            </a:prstGeom>
            <a:noFill/>
            <a:ln w="19050" cap="flat" cmpd="sng">
              <a:solidFill>
                <a:srgbClr val="60A60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" name="Google Shape;229;g126e1f84186_0_42">
              <a:extLst>
                <a:ext uri="{FF2B5EF4-FFF2-40B4-BE49-F238E27FC236}">
                  <a16:creationId xmlns:a16="http://schemas.microsoft.com/office/drawing/2014/main" id="{7DC3161F-E4AC-1609-55F6-B38DB2C8CB02}"/>
                </a:ext>
              </a:extLst>
            </p:cNvPr>
            <p:cNvCxnSpPr>
              <a:stCxn id="54" idx="2"/>
              <a:endCxn id="16" idx="0"/>
            </p:cNvCxnSpPr>
            <p:nvPr/>
          </p:nvCxnSpPr>
          <p:spPr>
            <a:xfrm>
              <a:off x="9814840" y="4014729"/>
              <a:ext cx="3600" cy="102900"/>
            </a:xfrm>
            <a:prstGeom prst="straightConnector1">
              <a:avLst/>
            </a:prstGeom>
            <a:noFill/>
            <a:ln w="19050" cap="flat" cmpd="sng">
              <a:solidFill>
                <a:srgbClr val="60A609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33" name="Google Shape;230;g126e1f84186_0_42">
              <a:extLst>
                <a:ext uri="{FF2B5EF4-FFF2-40B4-BE49-F238E27FC236}">
                  <a16:creationId xmlns:a16="http://schemas.microsoft.com/office/drawing/2014/main" id="{C7FEA1AC-1962-E44E-1614-ACAA1E126489}"/>
                </a:ext>
              </a:extLst>
            </p:cNvPr>
            <p:cNvGrpSpPr/>
            <p:nvPr/>
          </p:nvGrpSpPr>
          <p:grpSpPr>
            <a:xfrm>
              <a:off x="8459898" y="1318638"/>
              <a:ext cx="56973" cy="918628"/>
              <a:chOff x="6005525" y="6775"/>
              <a:chExt cx="185700" cy="1157400"/>
            </a:xfrm>
          </p:grpSpPr>
          <p:cxnSp>
            <p:nvCxnSpPr>
              <p:cNvPr id="47" name="Google Shape;231;g126e1f84186_0_42">
                <a:extLst>
                  <a:ext uri="{FF2B5EF4-FFF2-40B4-BE49-F238E27FC236}">
                    <a16:creationId xmlns:a16="http://schemas.microsoft.com/office/drawing/2014/main" id="{56000EC7-2B0D-0A6A-A4B0-C0B4B1BA04D7}"/>
                  </a:ext>
                </a:extLst>
              </p:cNvPr>
              <p:cNvCxnSpPr/>
              <p:nvPr/>
            </p:nvCxnSpPr>
            <p:spPr>
              <a:xfrm>
                <a:off x="6005625" y="6775"/>
                <a:ext cx="0" cy="1157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6A5A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8" name="Google Shape;232;g126e1f84186_0_42">
                <a:extLst>
                  <a:ext uri="{FF2B5EF4-FFF2-40B4-BE49-F238E27FC236}">
                    <a16:creationId xmlns:a16="http://schemas.microsoft.com/office/drawing/2014/main" id="{46F3BA29-C967-F6DE-1E1B-8B78DDE7D403}"/>
                  </a:ext>
                </a:extLst>
              </p:cNvPr>
              <p:cNvCxnSpPr/>
              <p:nvPr/>
            </p:nvCxnSpPr>
            <p:spPr>
              <a:xfrm rot="10800000">
                <a:off x="6005625" y="9525"/>
                <a:ext cx="176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6A5A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9" name="Google Shape;233;g126e1f84186_0_42">
                <a:extLst>
                  <a:ext uri="{FF2B5EF4-FFF2-40B4-BE49-F238E27FC236}">
                    <a16:creationId xmlns:a16="http://schemas.microsoft.com/office/drawing/2014/main" id="{539BADA9-DEB1-2CFC-1584-83E9FA5CB12D}"/>
                  </a:ext>
                </a:extLst>
              </p:cNvPr>
              <p:cNvCxnSpPr/>
              <p:nvPr/>
            </p:nvCxnSpPr>
            <p:spPr>
              <a:xfrm>
                <a:off x="6005525" y="1162050"/>
                <a:ext cx="1857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6A5A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34" name="Google Shape;234;g126e1f84186_0_42">
              <a:extLst>
                <a:ext uri="{FF2B5EF4-FFF2-40B4-BE49-F238E27FC236}">
                  <a16:creationId xmlns:a16="http://schemas.microsoft.com/office/drawing/2014/main" id="{55C44107-28FD-E149-59F7-CA07CA5CF5AB}"/>
                </a:ext>
              </a:extLst>
            </p:cNvPr>
            <p:cNvGrpSpPr/>
            <p:nvPr/>
          </p:nvGrpSpPr>
          <p:grpSpPr>
            <a:xfrm>
              <a:off x="8279276" y="2449206"/>
              <a:ext cx="327560" cy="1031822"/>
              <a:chOff x="5778525" y="6775"/>
              <a:chExt cx="412700" cy="1157400"/>
            </a:xfrm>
          </p:grpSpPr>
          <p:cxnSp>
            <p:nvCxnSpPr>
              <p:cNvPr id="43" name="Google Shape;235;g126e1f84186_0_42">
                <a:extLst>
                  <a:ext uri="{FF2B5EF4-FFF2-40B4-BE49-F238E27FC236}">
                    <a16:creationId xmlns:a16="http://schemas.microsoft.com/office/drawing/2014/main" id="{36F4F9D2-6FCE-83B7-B8D5-1451BFE3B093}"/>
                  </a:ext>
                </a:extLst>
              </p:cNvPr>
              <p:cNvCxnSpPr/>
              <p:nvPr/>
            </p:nvCxnSpPr>
            <p:spPr>
              <a:xfrm>
                <a:off x="5778525" y="437937"/>
                <a:ext cx="227100" cy="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0666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4" name="Google Shape;236;g126e1f84186_0_42">
                <a:extLst>
                  <a:ext uri="{FF2B5EF4-FFF2-40B4-BE49-F238E27FC236}">
                    <a16:creationId xmlns:a16="http://schemas.microsoft.com/office/drawing/2014/main" id="{D86E7EE6-1DA9-358C-11B4-C2D113C938FE}"/>
                  </a:ext>
                </a:extLst>
              </p:cNvPr>
              <p:cNvCxnSpPr/>
              <p:nvPr/>
            </p:nvCxnSpPr>
            <p:spPr>
              <a:xfrm>
                <a:off x="6005625" y="6775"/>
                <a:ext cx="0" cy="1157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0666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5" name="Google Shape;237;g126e1f84186_0_42">
                <a:extLst>
                  <a:ext uri="{FF2B5EF4-FFF2-40B4-BE49-F238E27FC236}">
                    <a16:creationId xmlns:a16="http://schemas.microsoft.com/office/drawing/2014/main" id="{8DA02546-9EAD-3EE1-8104-0CE7CC00FE2A}"/>
                  </a:ext>
                </a:extLst>
              </p:cNvPr>
              <p:cNvCxnSpPr/>
              <p:nvPr/>
            </p:nvCxnSpPr>
            <p:spPr>
              <a:xfrm rot="10800000">
                <a:off x="6005625" y="9525"/>
                <a:ext cx="176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0666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6" name="Google Shape;238;g126e1f84186_0_42">
                <a:extLst>
                  <a:ext uri="{FF2B5EF4-FFF2-40B4-BE49-F238E27FC236}">
                    <a16:creationId xmlns:a16="http://schemas.microsoft.com/office/drawing/2014/main" id="{7F332446-795E-2F23-ECA3-7DAA6BE193FF}"/>
                  </a:ext>
                </a:extLst>
              </p:cNvPr>
              <p:cNvCxnSpPr/>
              <p:nvPr/>
            </p:nvCxnSpPr>
            <p:spPr>
              <a:xfrm>
                <a:off x="6005525" y="1162050"/>
                <a:ext cx="1857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0666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35" name="Google Shape;239;g126e1f84186_0_42">
              <a:extLst>
                <a:ext uri="{FF2B5EF4-FFF2-40B4-BE49-F238E27FC236}">
                  <a16:creationId xmlns:a16="http://schemas.microsoft.com/office/drawing/2014/main" id="{D81FE730-0F7C-53A0-4509-B2AC7C77679A}"/>
                </a:ext>
              </a:extLst>
            </p:cNvPr>
            <p:cNvGrpSpPr/>
            <p:nvPr/>
          </p:nvGrpSpPr>
          <p:grpSpPr>
            <a:xfrm>
              <a:off x="7744682" y="3479333"/>
              <a:ext cx="707167" cy="1016710"/>
              <a:chOff x="5778525" y="68175"/>
              <a:chExt cx="890975" cy="1280975"/>
            </a:xfrm>
          </p:grpSpPr>
          <p:cxnSp>
            <p:nvCxnSpPr>
              <p:cNvPr id="39" name="Google Shape;240;g126e1f84186_0_42">
                <a:extLst>
                  <a:ext uri="{FF2B5EF4-FFF2-40B4-BE49-F238E27FC236}">
                    <a16:creationId xmlns:a16="http://schemas.microsoft.com/office/drawing/2014/main" id="{40E68BF6-55D1-8135-78D2-93D2F84B99F0}"/>
                  </a:ext>
                </a:extLst>
              </p:cNvPr>
              <p:cNvCxnSpPr/>
              <p:nvPr/>
            </p:nvCxnSpPr>
            <p:spPr>
              <a:xfrm>
                <a:off x="5778525" y="585175"/>
                <a:ext cx="227100" cy="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6AA84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0" name="Google Shape;241;g126e1f84186_0_42">
                <a:extLst>
                  <a:ext uri="{FF2B5EF4-FFF2-40B4-BE49-F238E27FC236}">
                    <a16:creationId xmlns:a16="http://schemas.microsoft.com/office/drawing/2014/main" id="{CEE4091F-2007-2FF8-4DBE-B5652CF9C4FA}"/>
                  </a:ext>
                </a:extLst>
              </p:cNvPr>
              <p:cNvCxnSpPr/>
              <p:nvPr/>
            </p:nvCxnSpPr>
            <p:spPr>
              <a:xfrm flipH="1">
                <a:off x="6007425" y="70250"/>
                <a:ext cx="1200" cy="12789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6AA84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1" name="Google Shape;242;g126e1f84186_0_42">
                <a:extLst>
                  <a:ext uri="{FF2B5EF4-FFF2-40B4-BE49-F238E27FC236}">
                    <a16:creationId xmlns:a16="http://schemas.microsoft.com/office/drawing/2014/main" id="{E197A493-BACA-B2E4-8265-75365F5056F9}"/>
                  </a:ext>
                </a:extLst>
              </p:cNvPr>
              <p:cNvCxnSpPr/>
              <p:nvPr/>
            </p:nvCxnSpPr>
            <p:spPr>
              <a:xfrm flipH="1">
                <a:off x="6005600" y="68175"/>
                <a:ext cx="663900" cy="21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6AA84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2" name="Google Shape;243;g126e1f84186_0_42">
                <a:extLst>
                  <a:ext uri="{FF2B5EF4-FFF2-40B4-BE49-F238E27FC236}">
                    <a16:creationId xmlns:a16="http://schemas.microsoft.com/office/drawing/2014/main" id="{9F84DEF2-A111-880A-AC35-6D6540B30BCF}"/>
                  </a:ext>
                </a:extLst>
              </p:cNvPr>
              <p:cNvCxnSpPr/>
              <p:nvPr/>
            </p:nvCxnSpPr>
            <p:spPr>
              <a:xfrm>
                <a:off x="6000825" y="1338250"/>
                <a:ext cx="1857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6AA84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36" name="Google Shape;244;g126e1f84186_0_42">
              <a:extLst>
                <a:ext uri="{FF2B5EF4-FFF2-40B4-BE49-F238E27FC236}">
                  <a16:creationId xmlns:a16="http://schemas.microsoft.com/office/drawing/2014/main" id="{32AE056A-28C7-3EAA-8055-90783596C332}"/>
                </a:ext>
              </a:extLst>
            </p:cNvPr>
            <p:cNvSpPr txBox="1"/>
            <p:nvPr/>
          </p:nvSpPr>
          <p:spPr>
            <a:xfrm>
              <a:off x="9737861" y="4976531"/>
              <a:ext cx="3705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s-ES"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OR</a:t>
              </a: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" name="Google Shape;245;g126e1f84186_0_42">
              <a:extLst>
                <a:ext uri="{FF2B5EF4-FFF2-40B4-BE49-F238E27FC236}">
                  <a16:creationId xmlns:a16="http://schemas.microsoft.com/office/drawing/2014/main" id="{70EEF390-1A1E-EAF2-B426-C759BB48C39F}"/>
                </a:ext>
              </a:extLst>
            </p:cNvPr>
            <p:cNvPicPr preferRelativeResize="0"/>
            <p:nvPr/>
          </p:nvPicPr>
          <p:blipFill rotWithShape="1">
            <a:blip r:embed="rId2">
              <a:alphaModFix amt="90000"/>
            </a:blip>
            <a:srcRect l="29163" r="10642"/>
            <a:stretch/>
          </p:blipFill>
          <p:spPr>
            <a:xfrm>
              <a:off x="10062468" y="5123403"/>
              <a:ext cx="216888" cy="3602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Google Shape;246;g126e1f84186_0_42">
              <a:extLst>
                <a:ext uri="{FF2B5EF4-FFF2-40B4-BE49-F238E27FC236}">
                  <a16:creationId xmlns:a16="http://schemas.microsoft.com/office/drawing/2014/main" id="{7FCBFDF7-9073-7BCB-AA78-DC9D9B06CB17}"/>
                </a:ext>
              </a:extLst>
            </p:cNvPr>
            <p:cNvSpPr txBox="1"/>
            <p:nvPr/>
          </p:nvSpPr>
          <p:spPr>
            <a:xfrm>
              <a:off x="9737861" y="5384508"/>
              <a:ext cx="725129" cy="2902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s-ES" sz="10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Ubicación</a:t>
              </a:r>
              <a:r>
                <a:rPr lang="es-ES" sz="7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...</a:t>
              </a:r>
              <a:endParaRPr sz="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" name="Google Shape;214;g126e1f84186_0_42">
            <a:extLst>
              <a:ext uri="{FF2B5EF4-FFF2-40B4-BE49-F238E27FC236}">
                <a16:creationId xmlns:a16="http://schemas.microsoft.com/office/drawing/2014/main" id="{8C56ADC3-0F5E-8CD5-F9C6-604059C24D67}"/>
              </a:ext>
            </a:extLst>
          </p:cNvPr>
          <p:cNvSpPr/>
          <p:nvPr/>
        </p:nvSpPr>
        <p:spPr>
          <a:xfrm>
            <a:off x="2787203" y="5519887"/>
            <a:ext cx="710894" cy="516429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s-ES" sz="10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Datos sin procesar</a:t>
            </a:r>
            <a:r>
              <a:rPr lang="es-ES" sz="1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214;g126e1f84186_0_42">
            <a:extLst>
              <a:ext uri="{FF2B5EF4-FFF2-40B4-BE49-F238E27FC236}">
                <a16:creationId xmlns:a16="http://schemas.microsoft.com/office/drawing/2014/main" id="{78EDE254-EF32-F478-B8A1-EF18DC8A8F93}"/>
              </a:ext>
            </a:extLst>
          </p:cNvPr>
          <p:cNvSpPr/>
          <p:nvPr/>
        </p:nvSpPr>
        <p:spPr>
          <a:xfrm>
            <a:off x="3532443" y="5469012"/>
            <a:ext cx="710894" cy="516429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s-ES" sz="10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Datos sin procesar</a:t>
            </a:r>
            <a:r>
              <a:rPr lang="es-ES" sz="1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345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Arquitectura limpia - Dominio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26C02A7-83A8-EE99-92C6-9479E90580A5}"/>
              </a:ext>
            </a:extLst>
          </p:cNvPr>
          <p:cNvSpPr txBox="1"/>
          <p:nvPr/>
        </p:nvSpPr>
        <p:spPr>
          <a:xfrm>
            <a:off x="5349511" y="1639365"/>
            <a:ext cx="610900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Define la lógica de negocio de la aplicación. Es un módulo que es independiente de la plataforma de desarrollo. Las principales </a:t>
            </a:r>
            <a:r>
              <a:rPr lang="es-MX" sz="2000" dirty="0" err="1">
                <a:solidFill>
                  <a:prstClr val="black"/>
                </a:solidFill>
                <a:latin typeface="Work Sans Light" pitchFamily="2" charset="77"/>
              </a:rPr>
              <a:t>sub-capas</a:t>
            </a: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 son:</a:t>
            </a:r>
          </a:p>
          <a:p>
            <a:pPr lvl="0" algn="just">
              <a:defRPr/>
            </a:pPr>
            <a:endParaRPr lang="es-MX" sz="2000" dirty="0">
              <a:solidFill>
                <a:prstClr val="black"/>
              </a:solidFill>
              <a:latin typeface="Work Sans Light" pitchFamily="2" charset="77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s-MX" sz="2000" dirty="0" err="1">
                <a:solidFill>
                  <a:srgbClr val="38AA00"/>
                </a:solidFill>
                <a:latin typeface="Work Sans Light" pitchFamily="2" charset="77"/>
              </a:rPr>
              <a:t>Models</a:t>
            </a:r>
            <a:r>
              <a:rPr lang="es-MX" sz="2000" dirty="0">
                <a:solidFill>
                  <a:srgbClr val="38AA00"/>
                </a:solidFill>
                <a:latin typeface="Work Sans Light" pitchFamily="2" charset="77"/>
              </a:rPr>
              <a:t>: </a:t>
            </a: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Clases Dart representando las distintas entidades que se usarán en la lógica de negocio.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endParaRPr lang="es-MX" sz="2000" dirty="0">
              <a:solidFill>
                <a:prstClr val="black"/>
              </a:solidFill>
              <a:latin typeface="Work Sans Light" pitchFamily="2" charset="77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s-MX" sz="2000" dirty="0">
                <a:solidFill>
                  <a:srgbClr val="38AA00"/>
                </a:solidFill>
                <a:latin typeface="Work Sans Light" pitchFamily="2" charset="77"/>
              </a:rPr>
              <a:t>Use Cases: </a:t>
            </a: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Son distintos archivos que contienen los diferentes casos de uso presentes en la aplicación.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endParaRPr lang="es-MX" sz="2000" dirty="0">
              <a:solidFill>
                <a:prstClr val="black"/>
              </a:solidFill>
              <a:latin typeface="Work Sans Light" pitchFamily="2" charset="77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s-MX" sz="2000" dirty="0" err="1">
                <a:solidFill>
                  <a:srgbClr val="38AA00"/>
                </a:solidFill>
                <a:latin typeface="Work Sans Light" pitchFamily="2" charset="77"/>
              </a:rPr>
              <a:t>Services</a:t>
            </a:r>
            <a:r>
              <a:rPr lang="es-MX" sz="2000" dirty="0">
                <a:solidFill>
                  <a:srgbClr val="38AA00"/>
                </a:solidFill>
                <a:latin typeface="Work Sans Light" pitchFamily="2" charset="77"/>
              </a:rPr>
              <a:t> y </a:t>
            </a:r>
            <a:r>
              <a:rPr lang="es-MX" sz="2000" dirty="0" err="1">
                <a:solidFill>
                  <a:srgbClr val="38AA00"/>
                </a:solidFill>
                <a:latin typeface="Work Sans Light" pitchFamily="2" charset="77"/>
              </a:rPr>
              <a:t>Repositories</a:t>
            </a:r>
            <a:r>
              <a:rPr lang="es-MX" sz="2000" dirty="0">
                <a:solidFill>
                  <a:srgbClr val="38AA00"/>
                </a:solidFill>
                <a:latin typeface="Work Sans Light" pitchFamily="2" charset="77"/>
              </a:rPr>
              <a:t>: </a:t>
            </a: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En estas capas (en </a:t>
            </a:r>
            <a:r>
              <a:rPr lang="es-MX" sz="2000" dirty="0" err="1">
                <a:solidFill>
                  <a:prstClr val="black"/>
                </a:solidFill>
                <a:latin typeface="Work Sans Light" pitchFamily="2" charset="77"/>
              </a:rPr>
              <a:t>Domain</a:t>
            </a: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) se contendrán las distintas interfaces que se implementarán en la capa Data.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C490836F-C7C7-6751-942A-1A702ADC4132}"/>
              </a:ext>
            </a:extLst>
          </p:cNvPr>
          <p:cNvGrpSpPr/>
          <p:nvPr/>
        </p:nvGrpSpPr>
        <p:grpSpPr>
          <a:xfrm>
            <a:off x="359417" y="1717083"/>
            <a:ext cx="4438493" cy="5086787"/>
            <a:chOff x="7141381" y="1313249"/>
            <a:chExt cx="3805657" cy="4361517"/>
          </a:xfrm>
        </p:grpSpPr>
        <p:sp>
          <p:nvSpPr>
            <p:cNvPr id="5" name="Google Shape;187;g126e1f84186_0_42">
              <a:extLst>
                <a:ext uri="{FF2B5EF4-FFF2-40B4-BE49-F238E27FC236}">
                  <a16:creationId xmlns:a16="http://schemas.microsoft.com/office/drawing/2014/main" id="{8DF37D74-61FF-C30D-2FE6-B158890FE888}"/>
                </a:ext>
              </a:extLst>
            </p:cNvPr>
            <p:cNvSpPr/>
            <p:nvPr/>
          </p:nvSpPr>
          <p:spPr>
            <a:xfrm>
              <a:off x="8828254" y="2449205"/>
              <a:ext cx="705900" cy="31380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s-ES" sz="9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Casos de uso</a:t>
              </a:r>
              <a:endParaRPr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88;g126e1f84186_0_42">
              <a:extLst>
                <a:ext uri="{FF2B5EF4-FFF2-40B4-BE49-F238E27FC236}">
                  <a16:creationId xmlns:a16="http://schemas.microsoft.com/office/drawing/2014/main" id="{5FD10008-8992-82BE-6243-B7E2144E12F8}"/>
                </a:ext>
              </a:extLst>
            </p:cNvPr>
            <p:cNvSpPr/>
            <p:nvPr/>
          </p:nvSpPr>
          <p:spPr>
            <a:xfrm>
              <a:off x="8828254" y="1313249"/>
              <a:ext cx="705900" cy="3603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s-ES" sz="10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Widgets</a:t>
              </a:r>
              <a:endParaRPr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9;g126e1f84186_0_42">
              <a:extLst>
                <a:ext uri="{FF2B5EF4-FFF2-40B4-BE49-F238E27FC236}">
                  <a16:creationId xmlns:a16="http://schemas.microsoft.com/office/drawing/2014/main" id="{0068A290-96D0-CBAA-C2E3-9B6BF0A5B5F9}"/>
                </a:ext>
              </a:extLst>
            </p:cNvPr>
            <p:cNvSpPr/>
            <p:nvPr/>
          </p:nvSpPr>
          <p:spPr>
            <a:xfrm>
              <a:off x="8693474" y="1930172"/>
              <a:ext cx="975300" cy="313800"/>
            </a:xfrm>
            <a:prstGeom prst="roundRect">
              <a:avLst>
                <a:gd name="adj" fmla="val 16667"/>
              </a:avLst>
            </a:prstGeom>
            <a:solidFill>
              <a:srgbClr val="D0E0E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s-ES" sz="9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Lógica de interfaz gráfica</a:t>
              </a:r>
              <a:endParaRPr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90;g126e1f84186_0_42">
              <a:extLst>
                <a:ext uri="{FF2B5EF4-FFF2-40B4-BE49-F238E27FC236}">
                  <a16:creationId xmlns:a16="http://schemas.microsoft.com/office/drawing/2014/main" id="{1A40107D-8DEB-38B6-34CB-E6369AAAF0D6}"/>
                </a:ext>
              </a:extLst>
            </p:cNvPr>
            <p:cNvSpPr/>
            <p:nvPr/>
          </p:nvSpPr>
          <p:spPr>
            <a:xfrm>
              <a:off x="8828281" y="2904805"/>
              <a:ext cx="705600" cy="277200"/>
            </a:xfrm>
            <a:prstGeom prst="rect">
              <a:avLst/>
            </a:prstGeom>
            <a:solidFill>
              <a:srgbClr val="EA2D6A"/>
            </a:solidFill>
            <a:ln w="9525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s-ES" sz="10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Modelos</a:t>
              </a:r>
              <a:endParaRPr sz="1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91;g126e1f84186_0_42">
              <a:extLst>
                <a:ext uri="{FF2B5EF4-FFF2-40B4-BE49-F238E27FC236}">
                  <a16:creationId xmlns:a16="http://schemas.microsoft.com/office/drawing/2014/main" id="{7FB97354-2191-ECE1-4385-38FB42091DE6}"/>
                </a:ext>
              </a:extLst>
            </p:cNvPr>
            <p:cNvSpPr/>
            <p:nvPr/>
          </p:nvSpPr>
          <p:spPr>
            <a:xfrm>
              <a:off x="7745012" y="2730492"/>
              <a:ext cx="534600" cy="2067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s-ES" sz="9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Dominio</a:t>
              </a:r>
              <a:endParaRPr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92;g126e1f84186_0_42">
              <a:extLst>
                <a:ext uri="{FF2B5EF4-FFF2-40B4-BE49-F238E27FC236}">
                  <a16:creationId xmlns:a16="http://schemas.microsoft.com/office/drawing/2014/main" id="{43D74B4B-955B-7452-A83F-E17A8D1C7F47}"/>
                </a:ext>
              </a:extLst>
            </p:cNvPr>
            <p:cNvSpPr/>
            <p:nvPr/>
          </p:nvSpPr>
          <p:spPr>
            <a:xfrm>
              <a:off x="7462117" y="1674386"/>
              <a:ext cx="817500" cy="206700"/>
            </a:xfrm>
            <a:prstGeom prst="rect">
              <a:avLst/>
            </a:prstGeom>
            <a:solidFill>
              <a:srgbClr val="D0E0E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s-ES" sz="9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Presentación</a:t>
              </a:r>
              <a:endParaRPr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93;g126e1f84186_0_42">
              <a:extLst>
                <a:ext uri="{FF2B5EF4-FFF2-40B4-BE49-F238E27FC236}">
                  <a16:creationId xmlns:a16="http://schemas.microsoft.com/office/drawing/2014/main" id="{9AD01E7E-38D0-8279-B79B-8A8A27E5DD28}"/>
                </a:ext>
              </a:extLst>
            </p:cNvPr>
            <p:cNvSpPr/>
            <p:nvPr/>
          </p:nvSpPr>
          <p:spPr>
            <a:xfrm>
              <a:off x="8693474" y="3324198"/>
              <a:ext cx="975300" cy="3138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EA9999"/>
                </a:gs>
                <a:gs pos="100000">
                  <a:srgbClr val="B6D7A8"/>
                </a:gs>
              </a:gsLst>
              <a:lin ang="540001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s-ES" sz="10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Repositorios</a:t>
              </a:r>
              <a:endParaRPr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94;g126e1f84186_0_42">
              <a:extLst>
                <a:ext uri="{FF2B5EF4-FFF2-40B4-BE49-F238E27FC236}">
                  <a16:creationId xmlns:a16="http://schemas.microsoft.com/office/drawing/2014/main" id="{6537D4A8-F1D4-452D-3EF8-6E6ACD19840A}"/>
                </a:ext>
              </a:extLst>
            </p:cNvPr>
            <p:cNvSpPr/>
            <p:nvPr/>
          </p:nvSpPr>
          <p:spPr>
            <a:xfrm>
              <a:off x="7141381" y="3786610"/>
              <a:ext cx="603900" cy="206700"/>
            </a:xfrm>
            <a:prstGeom prst="rect">
              <a:avLst/>
            </a:prstGeom>
            <a:solidFill>
              <a:srgbClr val="D0E0E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s-ES" sz="10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Datos</a:t>
              </a:r>
              <a:endParaRPr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95;g126e1f84186_0_42">
              <a:extLst>
                <a:ext uri="{FF2B5EF4-FFF2-40B4-BE49-F238E27FC236}">
                  <a16:creationId xmlns:a16="http://schemas.microsoft.com/office/drawing/2014/main" id="{AA83B17B-7018-E8D5-E530-1D777B2FAC82}"/>
                </a:ext>
              </a:extLst>
            </p:cNvPr>
            <p:cNvSpPr/>
            <p:nvPr/>
          </p:nvSpPr>
          <p:spPr>
            <a:xfrm>
              <a:off x="8080127" y="4143727"/>
              <a:ext cx="975300" cy="313800"/>
            </a:xfrm>
            <a:prstGeom prst="roundRect">
              <a:avLst>
                <a:gd name="adj" fmla="val 16667"/>
              </a:avLst>
            </a:prstGeom>
            <a:solidFill>
              <a:srgbClr val="D0E0E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s-ES" sz="9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Fuentes de datos remota</a:t>
              </a:r>
              <a:endParaRPr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96;g126e1f84186_0_42">
              <a:extLst>
                <a:ext uri="{FF2B5EF4-FFF2-40B4-BE49-F238E27FC236}">
                  <a16:creationId xmlns:a16="http://schemas.microsoft.com/office/drawing/2014/main" id="{43E1CF95-1649-3F52-38BA-AA5EB28A45A6}"/>
                </a:ext>
              </a:extLst>
            </p:cNvPr>
            <p:cNvSpPr/>
            <p:nvPr/>
          </p:nvSpPr>
          <p:spPr>
            <a:xfrm>
              <a:off x="9330792" y="4117771"/>
              <a:ext cx="975300" cy="313800"/>
            </a:xfrm>
            <a:prstGeom prst="roundRect">
              <a:avLst>
                <a:gd name="adj" fmla="val 16667"/>
              </a:avLst>
            </a:prstGeom>
            <a:solidFill>
              <a:srgbClr val="D0E0E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s-ES" sz="10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Fuentes de datos local</a:t>
              </a:r>
              <a:endParaRPr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97;g126e1f84186_0_42">
              <a:extLst>
                <a:ext uri="{FF2B5EF4-FFF2-40B4-BE49-F238E27FC236}">
                  <a16:creationId xmlns:a16="http://schemas.microsoft.com/office/drawing/2014/main" id="{8344BB76-8F80-A05C-12FA-5E048D65F415}"/>
                </a:ext>
              </a:extLst>
            </p:cNvPr>
            <p:cNvSpPr/>
            <p:nvPr/>
          </p:nvSpPr>
          <p:spPr>
            <a:xfrm>
              <a:off x="8161066" y="5110951"/>
              <a:ext cx="705780" cy="431676"/>
            </a:xfrm>
            <a:prstGeom prst="cloud">
              <a:avLst/>
            </a:prstGeom>
            <a:solidFill>
              <a:srgbClr val="D9D9D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s-ES" sz="9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API</a:t>
              </a:r>
              <a:endParaRPr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98;g126e1f84186_0_42">
              <a:extLst>
                <a:ext uri="{FF2B5EF4-FFF2-40B4-BE49-F238E27FC236}">
                  <a16:creationId xmlns:a16="http://schemas.microsoft.com/office/drawing/2014/main" id="{9259C6AF-E1B8-6F50-EE33-20DFD09428B1}"/>
                </a:ext>
              </a:extLst>
            </p:cNvPr>
            <p:cNvSpPr/>
            <p:nvPr/>
          </p:nvSpPr>
          <p:spPr>
            <a:xfrm>
              <a:off x="9360264" y="5163629"/>
              <a:ext cx="334509" cy="431543"/>
            </a:xfrm>
            <a:prstGeom prst="flowChartMagneticDisk">
              <a:avLst/>
            </a:prstGeom>
            <a:solidFill>
              <a:srgbClr val="D9D9D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s-ES" sz="10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DB</a:t>
              </a:r>
              <a:endParaRPr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9;g126e1f84186_0_42">
              <a:extLst>
                <a:ext uri="{FF2B5EF4-FFF2-40B4-BE49-F238E27FC236}">
                  <a16:creationId xmlns:a16="http://schemas.microsoft.com/office/drawing/2014/main" id="{0B01D1DA-3CC0-D017-18DD-B48F7DC232F3}"/>
                </a:ext>
              </a:extLst>
            </p:cNvPr>
            <p:cNvSpPr txBox="1"/>
            <p:nvPr/>
          </p:nvSpPr>
          <p:spPr>
            <a:xfrm>
              <a:off x="9694773" y="1690625"/>
              <a:ext cx="817500" cy="4222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000" dirty="0"/>
                <a:t>Manejo de Estado</a:t>
              </a:r>
              <a:endParaRPr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" name="Google Shape;200;g126e1f84186_0_42">
              <a:extLst>
                <a:ext uri="{FF2B5EF4-FFF2-40B4-BE49-F238E27FC236}">
                  <a16:creationId xmlns:a16="http://schemas.microsoft.com/office/drawing/2014/main" id="{F4A900D8-FBF2-3569-B462-58C52F416369}"/>
                </a:ext>
              </a:extLst>
            </p:cNvPr>
            <p:cNvCxnSpPr>
              <a:stCxn id="5" idx="0"/>
              <a:endCxn id="7" idx="2"/>
            </p:cNvCxnSpPr>
            <p:nvPr/>
          </p:nvCxnSpPr>
          <p:spPr>
            <a:xfrm rot="10800000">
              <a:off x="9181204" y="2244005"/>
              <a:ext cx="0" cy="205200"/>
            </a:xfrm>
            <a:prstGeom prst="straightConnector1">
              <a:avLst/>
            </a:prstGeom>
            <a:noFill/>
            <a:ln w="19050" cap="flat" cmpd="sng">
              <a:solidFill>
                <a:srgbClr val="EA2D6A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1" name="Google Shape;201;g126e1f84186_0_42">
              <a:extLst>
                <a:ext uri="{FF2B5EF4-FFF2-40B4-BE49-F238E27FC236}">
                  <a16:creationId xmlns:a16="http://schemas.microsoft.com/office/drawing/2014/main" id="{C9422982-B24E-6168-F954-1121C9746780}"/>
                </a:ext>
              </a:extLst>
            </p:cNvPr>
            <p:cNvCxnSpPr>
              <a:stCxn id="7" idx="0"/>
              <a:endCxn id="6" idx="2"/>
            </p:cNvCxnSpPr>
            <p:nvPr/>
          </p:nvCxnSpPr>
          <p:spPr>
            <a:xfrm rot="10800000">
              <a:off x="9181124" y="1673672"/>
              <a:ext cx="0" cy="256500"/>
            </a:xfrm>
            <a:prstGeom prst="straightConnector1">
              <a:avLst/>
            </a:prstGeom>
            <a:noFill/>
            <a:ln w="19050" cap="flat" cmpd="sng">
              <a:solidFill>
                <a:srgbClr val="EA2D6A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2" name="Google Shape;202;g126e1f84186_0_42">
              <a:extLst>
                <a:ext uri="{FF2B5EF4-FFF2-40B4-BE49-F238E27FC236}">
                  <a16:creationId xmlns:a16="http://schemas.microsoft.com/office/drawing/2014/main" id="{9EF0A804-B83B-B2AF-F5C4-7FACA5EDF703}"/>
                </a:ext>
              </a:extLst>
            </p:cNvPr>
            <p:cNvCxnSpPr>
              <a:stCxn id="13" idx="0"/>
              <a:endCxn id="8" idx="2"/>
            </p:cNvCxnSpPr>
            <p:nvPr/>
          </p:nvCxnSpPr>
          <p:spPr>
            <a:xfrm rot="10800000">
              <a:off x="9181124" y="3181998"/>
              <a:ext cx="0" cy="142200"/>
            </a:xfrm>
            <a:prstGeom prst="straightConnector1">
              <a:avLst/>
            </a:prstGeom>
            <a:noFill/>
            <a:ln w="19050" cap="flat" cmpd="sng">
              <a:solidFill>
                <a:srgbClr val="EA2D6A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" name="Google Shape;203;g126e1f84186_0_42">
              <a:extLst>
                <a:ext uri="{FF2B5EF4-FFF2-40B4-BE49-F238E27FC236}">
                  <a16:creationId xmlns:a16="http://schemas.microsoft.com/office/drawing/2014/main" id="{D6B58DEB-22B8-ACAE-0FED-F3C811C04D8D}"/>
                </a:ext>
              </a:extLst>
            </p:cNvPr>
            <p:cNvCxnSpPr>
              <a:stCxn id="8" idx="0"/>
              <a:endCxn id="5" idx="2"/>
            </p:cNvCxnSpPr>
            <p:nvPr/>
          </p:nvCxnSpPr>
          <p:spPr>
            <a:xfrm rot="10800000">
              <a:off x="9181081" y="2762905"/>
              <a:ext cx="0" cy="141900"/>
            </a:xfrm>
            <a:prstGeom prst="straightConnector1">
              <a:avLst/>
            </a:prstGeom>
            <a:noFill/>
            <a:ln w="19050" cap="flat" cmpd="sng">
              <a:solidFill>
                <a:srgbClr val="EA2D6A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4" name="Google Shape;204;g126e1f84186_0_42">
              <a:extLst>
                <a:ext uri="{FF2B5EF4-FFF2-40B4-BE49-F238E27FC236}">
                  <a16:creationId xmlns:a16="http://schemas.microsoft.com/office/drawing/2014/main" id="{3B49722F-C4DA-3023-C3E8-FEA0F09D9152}"/>
                </a:ext>
              </a:extLst>
            </p:cNvPr>
            <p:cNvCxnSpPr/>
            <p:nvPr/>
          </p:nvCxnSpPr>
          <p:spPr>
            <a:xfrm>
              <a:off x="10538287" y="1512777"/>
              <a:ext cx="0" cy="3253800"/>
            </a:xfrm>
            <a:prstGeom prst="straightConnector1">
              <a:avLst/>
            </a:prstGeom>
            <a:noFill/>
            <a:ln w="38100" cap="flat" cmpd="sng">
              <a:solidFill>
                <a:srgbClr val="595959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grpSp>
          <p:nvGrpSpPr>
            <p:cNvPr id="25" name="Google Shape;205;g126e1f84186_0_42">
              <a:extLst>
                <a:ext uri="{FF2B5EF4-FFF2-40B4-BE49-F238E27FC236}">
                  <a16:creationId xmlns:a16="http://schemas.microsoft.com/office/drawing/2014/main" id="{576C7EDE-EF96-3202-1722-6F9FB2A3F003}"/>
                </a:ext>
              </a:extLst>
            </p:cNvPr>
            <p:cNvGrpSpPr/>
            <p:nvPr/>
          </p:nvGrpSpPr>
          <p:grpSpPr>
            <a:xfrm>
              <a:off x="9527526" y="4431314"/>
              <a:ext cx="45460" cy="732315"/>
              <a:chOff x="4235291" y="1256973"/>
              <a:chExt cx="57284" cy="922660"/>
            </a:xfrm>
          </p:grpSpPr>
          <p:cxnSp>
            <p:nvCxnSpPr>
              <p:cNvPr id="65" name="Google Shape;207;g126e1f84186_0_42">
                <a:extLst>
                  <a:ext uri="{FF2B5EF4-FFF2-40B4-BE49-F238E27FC236}">
                    <a16:creationId xmlns:a16="http://schemas.microsoft.com/office/drawing/2014/main" id="{E7CC158D-EDB8-CCC6-ECDD-833FA36F4D2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4288675" y="1256973"/>
                <a:ext cx="3900" cy="2415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66" name="Google Shape;208;g126e1f84186_0_42">
                <a:extLst>
                  <a:ext uri="{FF2B5EF4-FFF2-40B4-BE49-F238E27FC236}">
                    <a16:creationId xmlns:a16="http://schemas.microsoft.com/office/drawing/2014/main" id="{F089CE1E-FEF4-AC6C-7394-F17CE86ED7D7}"/>
                  </a:ext>
                </a:extLst>
              </p:cNvPr>
              <p:cNvCxnSpPr>
                <a:cxnSpLocks/>
                <a:endCxn id="18" idx="1"/>
              </p:cNvCxnSpPr>
              <p:nvPr/>
            </p:nvCxnSpPr>
            <p:spPr>
              <a:xfrm flipH="1">
                <a:off x="4235291" y="1893513"/>
                <a:ext cx="8018" cy="28612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6" name="Google Shape;209;g126e1f84186_0_42">
              <a:extLst>
                <a:ext uri="{FF2B5EF4-FFF2-40B4-BE49-F238E27FC236}">
                  <a16:creationId xmlns:a16="http://schemas.microsoft.com/office/drawing/2014/main" id="{88072AC5-622E-48E8-5262-DAB5CC9A2904}"/>
                </a:ext>
              </a:extLst>
            </p:cNvPr>
            <p:cNvGrpSpPr/>
            <p:nvPr/>
          </p:nvGrpSpPr>
          <p:grpSpPr>
            <a:xfrm>
              <a:off x="10131163" y="4408846"/>
              <a:ext cx="39744" cy="714557"/>
              <a:chOff x="4288696" y="1228662"/>
              <a:chExt cx="50079" cy="900285"/>
            </a:xfrm>
          </p:grpSpPr>
          <p:cxnSp>
            <p:nvCxnSpPr>
              <p:cNvPr id="62" name="Google Shape;211;g126e1f84186_0_42">
                <a:extLst>
                  <a:ext uri="{FF2B5EF4-FFF2-40B4-BE49-F238E27FC236}">
                    <a16:creationId xmlns:a16="http://schemas.microsoft.com/office/drawing/2014/main" id="{1E6DCFA8-42BE-7400-C17E-4764E57811D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4288696" y="1228662"/>
                <a:ext cx="3900" cy="2415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63" name="Google Shape;212;g126e1f84186_0_42">
                <a:extLst>
                  <a:ext uri="{FF2B5EF4-FFF2-40B4-BE49-F238E27FC236}">
                    <a16:creationId xmlns:a16="http://schemas.microsoft.com/office/drawing/2014/main" id="{49C68665-6771-FE69-63F3-096E0D054217}"/>
                  </a:ext>
                </a:extLst>
              </p:cNvPr>
              <p:cNvCxnSpPr>
                <a:cxnSpLocks/>
                <a:endCxn id="37" idx="0"/>
              </p:cNvCxnSpPr>
              <p:nvPr/>
            </p:nvCxnSpPr>
            <p:spPr>
              <a:xfrm>
                <a:off x="4288696" y="1730562"/>
                <a:ext cx="50079" cy="398385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7" name="Google Shape;213;g126e1f84186_0_42">
              <a:extLst>
                <a:ext uri="{FF2B5EF4-FFF2-40B4-BE49-F238E27FC236}">
                  <a16:creationId xmlns:a16="http://schemas.microsoft.com/office/drawing/2014/main" id="{42F6B119-3575-5C97-C1AE-C03022AEB43F}"/>
                </a:ext>
              </a:extLst>
            </p:cNvPr>
            <p:cNvGrpSpPr/>
            <p:nvPr/>
          </p:nvGrpSpPr>
          <p:grpSpPr>
            <a:xfrm>
              <a:off x="8215618" y="4441395"/>
              <a:ext cx="609535" cy="694238"/>
              <a:chOff x="3882466" y="1256973"/>
              <a:chExt cx="767968" cy="874686"/>
            </a:xfrm>
          </p:grpSpPr>
          <p:sp>
            <p:nvSpPr>
              <p:cNvPr id="58" name="Google Shape;214;g126e1f84186_0_42">
                <a:extLst>
                  <a:ext uri="{FF2B5EF4-FFF2-40B4-BE49-F238E27FC236}">
                    <a16:creationId xmlns:a16="http://schemas.microsoft.com/office/drawing/2014/main" id="{92CA3509-8F4E-456A-3990-5CA11FA57E7B}"/>
                  </a:ext>
                </a:extLst>
              </p:cNvPr>
              <p:cNvSpPr/>
              <p:nvPr/>
            </p:nvSpPr>
            <p:spPr>
              <a:xfrm>
                <a:off x="3882466" y="1356586"/>
                <a:ext cx="767968" cy="557890"/>
              </a:xfrm>
              <a:prstGeom prst="rect">
                <a:avLst/>
              </a:prstGeom>
              <a:solidFill>
                <a:srgbClr val="674EA7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rPr lang="es-ES" sz="1000" b="1" i="0" u="none" strike="noStrike" cap="none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Datos sin procesar</a:t>
                </a:r>
                <a:r>
                  <a:rPr lang="es-ES" sz="1000" b="1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endParaRPr sz="10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9" name="Google Shape;215;g126e1f84186_0_42">
                <a:extLst>
                  <a:ext uri="{FF2B5EF4-FFF2-40B4-BE49-F238E27FC236}">
                    <a16:creationId xmlns:a16="http://schemas.microsoft.com/office/drawing/2014/main" id="{8A789377-3940-BC35-FECB-B0649CE93EEF}"/>
                  </a:ext>
                </a:extLst>
              </p:cNvPr>
              <p:cNvCxnSpPr>
                <a:cxnSpLocks/>
                <a:stCxn id="58" idx="0"/>
              </p:cNvCxnSpPr>
              <p:nvPr/>
            </p:nvCxnSpPr>
            <p:spPr>
              <a:xfrm flipV="1">
                <a:off x="4266450" y="1256973"/>
                <a:ext cx="26126" cy="99613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60" name="Google Shape;216;g126e1f84186_0_42">
                <a:extLst>
                  <a:ext uri="{FF2B5EF4-FFF2-40B4-BE49-F238E27FC236}">
                    <a16:creationId xmlns:a16="http://schemas.microsoft.com/office/drawing/2014/main" id="{6E688FC8-FB6A-6122-1F2E-6965B147D434}"/>
                  </a:ext>
                </a:extLst>
              </p:cNvPr>
              <p:cNvCxnSpPr>
                <a:cxnSpLocks/>
                <a:stCxn id="58" idx="2"/>
                <a:endCxn id="17" idx="3"/>
              </p:cNvCxnSpPr>
              <p:nvPr/>
            </p:nvCxnSpPr>
            <p:spPr>
              <a:xfrm flipH="1">
                <a:off x="4258350" y="1914476"/>
                <a:ext cx="8100" cy="217183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8" name="Google Shape;217;g126e1f84186_0_42">
              <a:extLst>
                <a:ext uri="{FF2B5EF4-FFF2-40B4-BE49-F238E27FC236}">
                  <a16:creationId xmlns:a16="http://schemas.microsoft.com/office/drawing/2014/main" id="{599B2ACC-A7EB-F64E-E76B-A1C5E09F8804}"/>
                </a:ext>
              </a:extLst>
            </p:cNvPr>
            <p:cNvGrpSpPr/>
            <p:nvPr/>
          </p:nvGrpSpPr>
          <p:grpSpPr>
            <a:xfrm>
              <a:off x="9369401" y="3637660"/>
              <a:ext cx="652357" cy="377069"/>
              <a:chOff x="7228206" y="2928572"/>
              <a:chExt cx="821919" cy="475078"/>
            </a:xfrm>
          </p:grpSpPr>
          <p:sp>
            <p:nvSpPr>
              <p:cNvPr id="54" name="Google Shape;218;g126e1f84186_0_42">
                <a:extLst>
                  <a:ext uri="{FF2B5EF4-FFF2-40B4-BE49-F238E27FC236}">
                    <a16:creationId xmlns:a16="http://schemas.microsoft.com/office/drawing/2014/main" id="{B2F2487A-B1ED-FDB4-1F8A-AD971B436402}"/>
                  </a:ext>
                </a:extLst>
              </p:cNvPr>
              <p:cNvSpPr/>
              <p:nvPr/>
            </p:nvSpPr>
            <p:spPr>
              <a:xfrm>
                <a:off x="7528725" y="3008550"/>
                <a:ext cx="521400" cy="395100"/>
              </a:xfrm>
              <a:prstGeom prst="rect">
                <a:avLst/>
              </a:prstGeom>
              <a:solidFill>
                <a:srgbClr val="60A609"/>
              </a:solidFill>
              <a:ln w="952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rPr lang="es-ES" sz="900" b="1" i="0" u="none" strike="noStrike" cap="none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Modelos</a:t>
                </a:r>
                <a:endParaRPr sz="9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5" name="Google Shape;219;g126e1f84186_0_42">
                <a:extLst>
                  <a:ext uri="{FF2B5EF4-FFF2-40B4-BE49-F238E27FC236}">
                    <a16:creationId xmlns:a16="http://schemas.microsoft.com/office/drawing/2014/main" id="{A3B4F0ED-F368-E89C-6F13-EDD0901CE9BF}"/>
                  </a:ext>
                </a:extLst>
              </p:cNvPr>
              <p:cNvGrpSpPr/>
              <p:nvPr/>
            </p:nvGrpSpPr>
            <p:grpSpPr>
              <a:xfrm>
                <a:off x="7228206" y="2928572"/>
                <a:ext cx="301019" cy="260374"/>
                <a:chOff x="4515075" y="870250"/>
                <a:chExt cx="899100" cy="696000"/>
              </a:xfrm>
            </p:grpSpPr>
            <p:cxnSp>
              <p:nvCxnSpPr>
                <p:cNvPr id="56" name="Google Shape;220;g126e1f84186_0_42">
                  <a:extLst>
                    <a:ext uri="{FF2B5EF4-FFF2-40B4-BE49-F238E27FC236}">
                      <a16:creationId xmlns:a16="http://schemas.microsoft.com/office/drawing/2014/main" id="{5D25EA4D-B67F-23B5-2C27-4F9394807950}"/>
                    </a:ext>
                  </a:extLst>
                </p:cNvPr>
                <p:cNvCxnSpPr/>
                <p:nvPr/>
              </p:nvCxnSpPr>
              <p:spPr>
                <a:xfrm rot="10800000">
                  <a:off x="4515075" y="1566250"/>
                  <a:ext cx="8991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60A60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7" name="Google Shape;221;g126e1f84186_0_42">
                  <a:extLst>
                    <a:ext uri="{FF2B5EF4-FFF2-40B4-BE49-F238E27FC236}">
                      <a16:creationId xmlns:a16="http://schemas.microsoft.com/office/drawing/2014/main" id="{981821AA-D7E8-1937-DF6E-F142F20107C1}"/>
                    </a:ext>
                  </a:extLst>
                </p:cNvPr>
                <p:cNvCxnSpPr/>
                <p:nvPr/>
              </p:nvCxnSpPr>
              <p:spPr>
                <a:xfrm rot="10800000">
                  <a:off x="4515075" y="870250"/>
                  <a:ext cx="0" cy="6960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60A609"/>
                  </a:solidFill>
                  <a:prstDash val="solid"/>
                  <a:round/>
                  <a:headEnd type="none" w="sm" len="sm"/>
                  <a:tailEnd type="stealth" w="med" len="med"/>
                </a:ln>
              </p:spPr>
            </p:cxnSp>
          </p:grpSp>
        </p:grpSp>
        <p:grpSp>
          <p:nvGrpSpPr>
            <p:cNvPr id="29" name="Google Shape;222;g126e1f84186_0_42">
              <a:extLst>
                <a:ext uri="{FF2B5EF4-FFF2-40B4-BE49-F238E27FC236}">
                  <a16:creationId xmlns:a16="http://schemas.microsoft.com/office/drawing/2014/main" id="{9B746529-84FB-0D2D-9400-C4EC38AEC56D}"/>
                </a:ext>
              </a:extLst>
            </p:cNvPr>
            <p:cNvGrpSpPr/>
            <p:nvPr/>
          </p:nvGrpSpPr>
          <p:grpSpPr>
            <a:xfrm flipH="1">
              <a:off x="8358256" y="3637660"/>
              <a:ext cx="652357" cy="377069"/>
              <a:chOff x="7228206" y="2928572"/>
              <a:chExt cx="821919" cy="475078"/>
            </a:xfrm>
          </p:grpSpPr>
          <p:sp>
            <p:nvSpPr>
              <p:cNvPr id="50" name="Google Shape;223;g126e1f84186_0_42">
                <a:extLst>
                  <a:ext uri="{FF2B5EF4-FFF2-40B4-BE49-F238E27FC236}">
                    <a16:creationId xmlns:a16="http://schemas.microsoft.com/office/drawing/2014/main" id="{5F981CF2-1C6B-8750-EC4C-1D146926091F}"/>
                  </a:ext>
                </a:extLst>
              </p:cNvPr>
              <p:cNvSpPr/>
              <p:nvPr/>
            </p:nvSpPr>
            <p:spPr>
              <a:xfrm flipH="1">
                <a:off x="7528725" y="3008550"/>
                <a:ext cx="521400" cy="395100"/>
              </a:xfrm>
              <a:prstGeom prst="rect">
                <a:avLst/>
              </a:prstGeom>
              <a:solidFill>
                <a:srgbClr val="60A609"/>
              </a:solidFill>
              <a:ln w="952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rPr lang="es-ES" sz="900" b="1" i="0" u="none" strike="noStrike" cap="none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Modelos</a:t>
                </a:r>
                <a:endParaRPr sz="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1" name="Google Shape;224;g126e1f84186_0_42">
                <a:extLst>
                  <a:ext uri="{FF2B5EF4-FFF2-40B4-BE49-F238E27FC236}">
                    <a16:creationId xmlns:a16="http://schemas.microsoft.com/office/drawing/2014/main" id="{5F39E686-F6A3-F968-F13B-5C53513CE1F6}"/>
                  </a:ext>
                </a:extLst>
              </p:cNvPr>
              <p:cNvGrpSpPr/>
              <p:nvPr/>
            </p:nvGrpSpPr>
            <p:grpSpPr>
              <a:xfrm>
                <a:off x="7228206" y="2928572"/>
                <a:ext cx="301019" cy="260374"/>
                <a:chOff x="4515075" y="870250"/>
                <a:chExt cx="899100" cy="696000"/>
              </a:xfrm>
            </p:grpSpPr>
            <p:cxnSp>
              <p:nvCxnSpPr>
                <p:cNvPr id="52" name="Google Shape;225;g126e1f84186_0_42">
                  <a:extLst>
                    <a:ext uri="{FF2B5EF4-FFF2-40B4-BE49-F238E27FC236}">
                      <a16:creationId xmlns:a16="http://schemas.microsoft.com/office/drawing/2014/main" id="{86F09CF0-EACA-271B-6C74-479956F469B0}"/>
                    </a:ext>
                  </a:extLst>
                </p:cNvPr>
                <p:cNvCxnSpPr/>
                <p:nvPr/>
              </p:nvCxnSpPr>
              <p:spPr>
                <a:xfrm rot="10800000">
                  <a:off x="4515075" y="1566250"/>
                  <a:ext cx="8991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60A60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3" name="Google Shape;226;g126e1f84186_0_42">
                  <a:extLst>
                    <a:ext uri="{FF2B5EF4-FFF2-40B4-BE49-F238E27FC236}">
                      <a16:creationId xmlns:a16="http://schemas.microsoft.com/office/drawing/2014/main" id="{2B35A235-5332-C268-1722-62F3C8C93EEF}"/>
                    </a:ext>
                  </a:extLst>
                </p:cNvPr>
                <p:cNvCxnSpPr/>
                <p:nvPr/>
              </p:nvCxnSpPr>
              <p:spPr>
                <a:xfrm rot="10800000">
                  <a:off x="4515075" y="870250"/>
                  <a:ext cx="0" cy="6960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60A609"/>
                  </a:solidFill>
                  <a:prstDash val="solid"/>
                  <a:round/>
                  <a:headEnd type="none" w="sm" len="sm"/>
                  <a:tailEnd type="stealth" w="med" len="med"/>
                </a:ln>
              </p:spPr>
            </p:cxnSp>
          </p:grpSp>
        </p:grpSp>
        <p:sp>
          <p:nvSpPr>
            <p:cNvPr id="30" name="Google Shape;227;g126e1f84186_0_42">
              <a:extLst>
                <a:ext uri="{FF2B5EF4-FFF2-40B4-BE49-F238E27FC236}">
                  <a16:creationId xmlns:a16="http://schemas.microsoft.com/office/drawing/2014/main" id="{37845DEA-3333-94E1-B406-13B9338FC459}"/>
                </a:ext>
              </a:extLst>
            </p:cNvPr>
            <p:cNvSpPr/>
            <p:nvPr/>
          </p:nvSpPr>
          <p:spPr>
            <a:xfrm>
              <a:off x="10129538" y="2826375"/>
              <a:ext cx="817500" cy="277500"/>
            </a:xfrm>
            <a:prstGeom prst="roundRect">
              <a:avLst>
                <a:gd name="adj" fmla="val 16667"/>
              </a:avLst>
            </a:prstGeom>
            <a:solidFill>
              <a:srgbClr val="66666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s-ES" sz="9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Flujo de Llamado</a:t>
              </a:r>
              <a:endParaRPr sz="9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" name="Google Shape;228;g126e1f84186_0_42">
              <a:extLst>
                <a:ext uri="{FF2B5EF4-FFF2-40B4-BE49-F238E27FC236}">
                  <a16:creationId xmlns:a16="http://schemas.microsoft.com/office/drawing/2014/main" id="{2C33178F-7F44-59E2-48DD-622CBB52D39E}"/>
                </a:ext>
              </a:extLst>
            </p:cNvPr>
            <p:cNvCxnSpPr>
              <a:stCxn id="50" idx="2"/>
              <a:endCxn id="15" idx="0"/>
            </p:cNvCxnSpPr>
            <p:nvPr/>
          </p:nvCxnSpPr>
          <p:spPr>
            <a:xfrm>
              <a:off x="8565174" y="4014729"/>
              <a:ext cx="2700" cy="129000"/>
            </a:xfrm>
            <a:prstGeom prst="straightConnector1">
              <a:avLst/>
            </a:prstGeom>
            <a:noFill/>
            <a:ln w="19050" cap="flat" cmpd="sng">
              <a:solidFill>
                <a:srgbClr val="60A60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" name="Google Shape;229;g126e1f84186_0_42">
              <a:extLst>
                <a:ext uri="{FF2B5EF4-FFF2-40B4-BE49-F238E27FC236}">
                  <a16:creationId xmlns:a16="http://schemas.microsoft.com/office/drawing/2014/main" id="{7DC3161F-E4AC-1609-55F6-B38DB2C8CB02}"/>
                </a:ext>
              </a:extLst>
            </p:cNvPr>
            <p:cNvCxnSpPr>
              <a:stCxn id="54" idx="2"/>
              <a:endCxn id="16" idx="0"/>
            </p:cNvCxnSpPr>
            <p:nvPr/>
          </p:nvCxnSpPr>
          <p:spPr>
            <a:xfrm>
              <a:off x="9814840" y="4014729"/>
              <a:ext cx="3600" cy="102900"/>
            </a:xfrm>
            <a:prstGeom prst="straightConnector1">
              <a:avLst/>
            </a:prstGeom>
            <a:noFill/>
            <a:ln w="19050" cap="flat" cmpd="sng">
              <a:solidFill>
                <a:srgbClr val="60A609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33" name="Google Shape;230;g126e1f84186_0_42">
              <a:extLst>
                <a:ext uri="{FF2B5EF4-FFF2-40B4-BE49-F238E27FC236}">
                  <a16:creationId xmlns:a16="http://schemas.microsoft.com/office/drawing/2014/main" id="{C7FEA1AC-1962-E44E-1614-ACAA1E126489}"/>
                </a:ext>
              </a:extLst>
            </p:cNvPr>
            <p:cNvGrpSpPr/>
            <p:nvPr/>
          </p:nvGrpSpPr>
          <p:grpSpPr>
            <a:xfrm>
              <a:off x="8459898" y="1318638"/>
              <a:ext cx="56973" cy="918628"/>
              <a:chOff x="6005525" y="6775"/>
              <a:chExt cx="185700" cy="1157400"/>
            </a:xfrm>
          </p:grpSpPr>
          <p:cxnSp>
            <p:nvCxnSpPr>
              <p:cNvPr id="47" name="Google Shape;231;g126e1f84186_0_42">
                <a:extLst>
                  <a:ext uri="{FF2B5EF4-FFF2-40B4-BE49-F238E27FC236}">
                    <a16:creationId xmlns:a16="http://schemas.microsoft.com/office/drawing/2014/main" id="{56000EC7-2B0D-0A6A-A4B0-C0B4B1BA04D7}"/>
                  </a:ext>
                </a:extLst>
              </p:cNvPr>
              <p:cNvCxnSpPr/>
              <p:nvPr/>
            </p:nvCxnSpPr>
            <p:spPr>
              <a:xfrm>
                <a:off x="6005625" y="6775"/>
                <a:ext cx="0" cy="1157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6A5A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8" name="Google Shape;232;g126e1f84186_0_42">
                <a:extLst>
                  <a:ext uri="{FF2B5EF4-FFF2-40B4-BE49-F238E27FC236}">
                    <a16:creationId xmlns:a16="http://schemas.microsoft.com/office/drawing/2014/main" id="{46F3BA29-C967-F6DE-1E1B-8B78DDE7D403}"/>
                  </a:ext>
                </a:extLst>
              </p:cNvPr>
              <p:cNvCxnSpPr/>
              <p:nvPr/>
            </p:nvCxnSpPr>
            <p:spPr>
              <a:xfrm rot="10800000">
                <a:off x="6005625" y="9525"/>
                <a:ext cx="176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6A5A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9" name="Google Shape;233;g126e1f84186_0_42">
                <a:extLst>
                  <a:ext uri="{FF2B5EF4-FFF2-40B4-BE49-F238E27FC236}">
                    <a16:creationId xmlns:a16="http://schemas.microsoft.com/office/drawing/2014/main" id="{539BADA9-DEB1-2CFC-1584-83E9FA5CB12D}"/>
                  </a:ext>
                </a:extLst>
              </p:cNvPr>
              <p:cNvCxnSpPr/>
              <p:nvPr/>
            </p:nvCxnSpPr>
            <p:spPr>
              <a:xfrm>
                <a:off x="6005525" y="1162050"/>
                <a:ext cx="1857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6A5A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34" name="Google Shape;234;g126e1f84186_0_42">
              <a:extLst>
                <a:ext uri="{FF2B5EF4-FFF2-40B4-BE49-F238E27FC236}">
                  <a16:creationId xmlns:a16="http://schemas.microsoft.com/office/drawing/2014/main" id="{55C44107-28FD-E149-59F7-CA07CA5CF5AB}"/>
                </a:ext>
              </a:extLst>
            </p:cNvPr>
            <p:cNvGrpSpPr/>
            <p:nvPr/>
          </p:nvGrpSpPr>
          <p:grpSpPr>
            <a:xfrm>
              <a:off x="8279276" y="2449206"/>
              <a:ext cx="327560" cy="1031822"/>
              <a:chOff x="5778525" y="6775"/>
              <a:chExt cx="412700" cy="1157400"/>
            </a:xfrm>
          </p:grpSpPr>
          <p:cxnSp>
            <p:nvCxnSpPr>
              <p:cNvPr id="43" name="Google Shape;235;g126e1f84186_0_42">
                <a:extLst>
                  <a:ext uri="{FF2B5EF4-FFF2-40B4-BE49-F238E27FC236}">
                    <a16:creationId xmlns:a16="http://schemas.microsoft.com/office/drawing/2014/main" id="{36F4F9D2-6FCE-83B7-B8D5-1451BFE3B093}"/>
                  </a:ext>
                </a:extLst>
              </p:cNvPr>
              <p:cNvCxnSpPr/>
              <p:nvPr/>
            </p:nvCxnSpPr>
            <p:spPr>
              <a:xfrm>
                <a:off x="5778525" y="437937"/>
                <a:ext cx="227100" cy="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0666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4" name="Google Shape;236;g126e1f84186_0_42">
                <a:extLst>
                  <a:ext uri="{FF2B5EF4-FFF2-40B4-BE49-F238E27FC236}">
                    <a16:creationId xmlns:a16="http://schemas.microsoft.com/office/drawing/2014/main" id="{D86E7EE6-1DA9-358C-11B4-C2D113C938FE}"/>
                  </a:ext>
                </a:extLst>
              </p:cNvPr>
              <p:cNvCxnSpPr/>
              <p:nvPr/>
            </p:nvCxnSpPr>
            <p:spPr>
              <a:xfrm>
                <a:off x="6005625" y="6775"/>
                <a:ext cx="0" cy="1157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0666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5" name="Google Shape;237;g126e1f84186_0_42">
                <a:extLst>
                  <a:ext uri="{FF2B5EF4-FFF2-40B4-BE49-F238E27FC236}">
                    <a16:creationId xmlns:a16="http://schemas.microsoft.com/office/drawing/2014/main" id="{8DA02546-9EAD-3EE1-8104-0CE7CC00FE2A}"/>
                  </a:ext>
                </a:extLst>
              </p:cNvPr>
              <p:cNvCxnSpPr/>
              <p:nvPr/>
            </p:nvCxnSpPr>
            <p:spPr>
              <a:xfrm rot="10800000">
                <a:off x="6005625" y="9525"/>
                <a:ext cx="176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0666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6" name="Google Shape;238;g126e1f84186_0_42">
                <a:extLst>
                  <a:ext uri="{FF2B5EF4-FFF2-40B4-BE49-F238E27FC236}">
                    <a16:creationId xmlns:a16="http://schemas.microsoft.com/office/drawing/2014/main" id="{7F332446-795E-2F23-ECA3-7DAA6BE193FF}"/>
                  </a:ext>
                </a:extLst>
              </p:cNvPr>
              <p:cNvCxnSpPr/>
              <p:nvPr/>
            </p:nvCxnSpPr>
            <p:spPr>
              <a:xfrm>
                <a:off x="6005525" y="1162050"/>
                <a:ext cx="1857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0666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35" name="Google Shape;239;g126e1f84186_0_42">
              <a:extLst>
                <a:ext uri="{FF2B5EF4-FFF2-40B4-BE49-F238E27FC236}">
                  <a16:creationId xmlns:a16="http://schemas.microsoft.com/office/drawing/2014/main" id="{D81FE730-0F7C-53A0-4509-B2AC7C77679A}"/>
                </a:ext>
              </a:extLst>
            </p:cNvPr>
            <p:cNvGrpSpPr/>
            <p:nvPr/>
          </p:nvGrpSpPr>
          <p:grpSpPr>
            <a:xfrm>
              <a:off x="7744682" y="3479333"/>
              <a:ext cx="707167" cy="1016710"/>
              <a:chOff x="5778525" y="68175"/>
              <a:chExt cx="890975" cy="1280975"/>
            </a:xfrm>
          </p:grpSpPr>
          <p:cxnSp>
            <p:nvCxnSpPr>
              <p:cNvPr id="39" name="Google Shape;240;g126e1f84186_0_42">
                <a:extLst>
                  <a:ext uri="{FF2B5EF4-FFF2-40B4-BE49-F238E27FC236}">
                    <a16:creationId xmlns:a16="http://schemas.microsoft.com/office/drawing/2014/main" id="{40E68BF6-55D1-8135-78D2-93D2F84B99F0}"/>
                  </a:ext>
                </a:extLst>
              </p:cNvPr>
              <p:cNvCxnSpPr/>
              <p:nvPr/>
            </p:nvCxnSpPr>
            <p:spPr>
              <a:xfrm>
                <a:off x="5778525" y="585175"/>
                <a:ext cx="227100" cy="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6AA84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0" name="Google Shape;241;g126e1f84186_0_42">
                <a:extLst>
                  <a:ext uri="{FF2B5EF4-FFF2-40B4-BE49-F238E27FC236}">
                    <a16:creationId xmlns:a16="http://schemas.microsoft.com/office/drawing/2014/main" id="{CEE4091F-2007-2FF8-4DBE-B5652CF9C4FA}"/>
                  </a:ext>
                </a:extLst>
              </p:cNvPr>
              <p:cNvCxnSpPr/>
              <p:nvPr/>
            </p:nvCxnSpPr>
            <p:spPr>
              <a:xfrm flipH="1">
                <a:off x="6007425" y="70250"/>
                <a:ext cx="1200" cy="12789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6AA84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1" name="Google Shape;242;g126e1f84186_0_42">
                <a:extLst>
                  <a:ext uri="{FF2B5EF4-FFF2-40B4-BE49-F238E27FC236}">
                    <a16:creationId xmlns:a16="http://schemas.microsoft.com/office/drawing/2014/main" id="{E197A493-BACA-B2E4-8265-75365F5056F9}"/>
                  </a:ext>
                </a:extLst>
              </p:cNvPr>
              <p:cNvCxnSpPr/>
              <p:nvPr/>
            </p:nvCxnSpPr>
            <p:spPr>
              <a:xfrm flipH="1">
                <a:off x="6005600" y="68175"/>
                <a:ext cx="663900" cy="21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6AA84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2" name="Google Shape;243;g126e1f84186_0_42">
                <a:extLst>
                  <a:ext uri="{FF2B5EF4-FFF2-40B4-BE49-F238E27FC236}">
                    <a16:creationId xmlns:a16="http://schemas.microsoft.com/office/drawing/2014/main" id="{9F84DEF2-A111-880A-AC35-6D6540B30BCF}"/>
                  </a:ext>
                </a:extLst>
              </p:cNvPr>
              <p:cNvCxnSpPr/>
              <p:nvPr/>
            </p:nvCxnSpPr>
            <p:spPr>
              <a:xfrm>
                <a:off x="6000825" y="1338250"/>
                <a:ext cx="1857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6AA84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36" name="Google Shape;244;g126e1f84186_0_42">
              <a:extLst>
                <a:ext uri="{FF2B5EF4-FFF2-40B4-BE49-F238E27FC236}">
                  <a16:creationId xmlns:a16="http://schemas.microsoft.com/office/drawing/2014/main" id="{32AE056A-28C7-3EAA-8055-90783596C332}"/>
                </a:ext>
              </a:extLst>
            </p:cNvPr>
            <p:cNvSpPr txBox="1"/>
            <p:nvPr/>
          </p:nvSpPr>
          <p:spPr>
            <a:xfrm>
              <a:off x="9737861" y="4976531"/>
              <a:ext cx="3705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s-ES"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OR</a:t>
              </a: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" name="Google Shape;245;g126e1f84186_0_42">
              <a:extLst>
                <a:ext uri="{FF2B5EF4-FFF2-40B4-BE49-F238E27FC236}">
                  <a16:creationId xmlns:a16="http://schemas.microsoft.com/office/drawing/2014/main" id="{70EEF390-1A1E-EAF2-B426-C759BB48C39F}"/>
                </a:ext>
              </a:extLst>
            </p:cNvPr>
            <p:cNvPicPr preferRelativeResize="0"/>
            <p:nvPr/>
          </p:nvPicPr>
          <p:blipFill rotWithShape="1">
            <a:blip r:embed="rId2">
              <a:alphaModFix amt="90000"/>
            </a:blip>
            <a:srcRect l="29163" r="10642"/>
            <a:stretch/>
          </p:blipFill>
          <p:spPr>
            <a:xfrm>
              <a:off x="10062468" y="5123403"/>
              <a:ext cx="216888" cy="3602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Google Shape;246;g126e1f84186_0_42">
              <a:extLst>
                <a:ext uri="{FF2B5EF4-FFF2-40B4-BE49-F238E27FC236}">
                  <a16:creationId xmlns:a16="http://schemas.microsoft.com/office/drawing/2014/main" id="{7FCBFDF7-9073-7BCB-AA78-DC9D9B06CB17}"/>
                </a:ext>
              </a:extLst>
            </p:cNvPr>
            <p:cNvSpPr txBox="1"/>
            <p:nvPr/>
          </p:nvSpPr>
          <p:spPr>
            <a:xfrm>
              <a:off x="9737861" y="5384508"/>
              <a:ext cx="725129" cy="2902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s-ES" sz="10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Ubicación</a:t>
              </a:r>
              <a:r>
                <a:rPr lang="es-ES" sz="7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...</a:t>
              </a:r>
              <a:endParaRPr sz="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" name="Google Shape;214;g126e1f84186_0_42">
            <a:extLst>
              <a:ext uri="{FF2B5EF4-FFF2-40B4-BE49-F238E27FC236}">
                <a16:creationId xmlns:a16="http://schemas.microsoft.com/office/drawing/2014/main" id="{8C56ADC3-0F5E-8CD5-F9C6-604059C24D67}"/>
              </a:ext>
            </a:extLst>
          </p:cNvPr>
          <p:cNvSpPr/>
          <p:nvPr/>
        </p:nvSpPr>
        <p:spPr>
          <a:xfrm>
            <a:off x="2787203" y="5519887"/>
            <a:ext cx="710894" cy="516429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s-ES" sz="10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Datos sin procesar</a:t>
            </a:r>
            <a:r>
              <a:rPr lang="es-ES" sz="1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214;g126e1f84186_0_42">
            <a:extLst>
              <a:ext uri="{FF2B5EF4-FFF2-40B4-BE49-F238E27FC236}">
                <a16:creationId xmlns:a16="http://schemas.microsoft.com/office/drawing/2014/main" id="{78EDE254-EF32-F478-B8A1-EF18DC8A8F93}"/>
              </a:ext>
            </a:extLst>
          </p:cNvPr>
          <p:cNvSpPr/>
          <p:nvPr/>
        </p:nvSpPr>
        <p:spPr>
          <a:xfrm>
            <a:off x="3532443" y="5469012"/>
            <a:ext cx="710894" cy="516429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s-ES" sz="10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Datos sin procesar</a:t>
            </a:r>
            <a:r>
              <a:rPr lang="es-ES" sz="1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3574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Arquitectura limpia - Datos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26C02A7-83A8-EE99-92C6-9479E90580A5}"/>
              </a:ext>
            </a:extLst>
          </p:cNvPr>
          <p:cNvSpPr txBox="1"/>
          <p:nvPr/>
        </p:nvSpPr>
        <p:spPr>
          <a:xfrm>
            <a:off x="5349511" y="1639365"/>
            <a:ext cx="610900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Esta capa es la principal responsable del consumo de servicios y repositorios externos a la aplicación, como servicios web o proveedores de autenticación:</a:t>
            </a:r>
          </a:p>
          <a:p>
            <a:pPr lvl="0" algn="just">
              <a:defRPr/>
            </a:pPr>
            <a:endParaRPr lang="es-MX" sz="2000" dirty="0">
              <a:solidFill>
                <a:prstClr val="black"/>
              </a:solidFill>
              <a:latin typeface="Work Sans Light" pitchFamily="2" charset="77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s-MX" sz="2000" dirty="0" err="1">
                <a:solidFill>
                  <a:srgbClr val="38AA00"/>
                </a:solidFill>
                <a:latin typeface="Work Sans Light" pitchFamily="2" charset="77"/>
              </a:rPr>
              <a:t>Services</a:t>
            </a:r>
            <a:r>
              <a:rPr lang="es-MX" sz="2000" dirty="0">
                <a:solidFill>
                  <a:srgbClr val="38AA00"/>
                </a:solidFill>
                <a:latin typeface="Work Sans Light" pitchFamily="2" charset="77"/>
              </a:rPr>
              <a:t>: </a:t>
            </a: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Contiene los archivos que implementan las interfaces definidas en </a:t>
            </a:r>
            <a:r>
              <a:rPr lang="es-MX" sz="2000" dirty="0" err="1">
                <a:solidFill>
                  <a:prstClr val="black"/>
                </a:solidFill>
                <a:latin typeface="Work Sans Light" pitchFamily="2" charset="77"/>
              </a:rPr>
              <a:t>Domain</a:t>
            </a: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. Estos archivos aquellos que contienen la lógica de consumo de servicios web.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endParaRPr lang="es-MX" sz="2000" dirty="0">
              <a:solidFill>
                <a:prstClr val="black"/>
              </a:solidFill>
              <a:latin typeface="Work Sans Light" pitchFamily="2" charset="77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s-MX" sz="2000" dirty="0" err="1">
                <a:solidFill>
                  <a:srgbClr val="38AA00"/>
                </a:solidFill>
                <a:latin typeface="Work Sans Light" pitchFamily="2" charset="77"/>
              </a:rPr>
              <a:t>Repositories</a:t>
            </a:r>
            <a:r>
              <a:rPr lang="es-MX" sz="2000" dirty="0">
                <a:solidFill>
                  <a:srgbClr val="38AA00"/>
                </a:solidFill>
                <a:latin typeface="Work Sans Light" pitchFamily="2" charset="77"/>
              </a:rPr>
              <a:t>: </a:t>
            </a: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Contiene archivos encargados de consumir repositorios externos, como almacenamiento en disco o bases de datos directamente conectadas.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C490836F-C7C7-6751-942A-1A702ADC4132}"/>
              </a:ext>
            </a:extLst>
          </p:cNvPr>
          <p:cNvGrpSpPr/>
          <p:nvPr/>
        </p:nvGrpSpPr>
        <p:grpSpPr>
          <a:xfrm>
            <a:off x="359417" y="1717083"/>
            <a:ext cx="4438493" cy="5086787"/>
            <a:chOff x="7141381" y="1313249"/>
            <a:chExt cx="3805657" cy="4361517"/>
          </a:xfrm>
        </p:grpSpPr>
        <p:sp>
          <p:nvSpPr>
            <p:cNvPr id="5" name="Google Shape;187;g126e1f84186_0_42">
              <a:extLst>
                <a:ext uri="{FF2B5EF4-FFF2-40B4-BE49-F238E27FC236}">
                  <a16:creationId xmlns:a16="http://schemas.microsoft.com/office/drawing/2014/main" id="{8DF37D74-61FF-C30D-2FE6-B158890FE888}"/>
                </a:ext>
              </a:extLst>
            </p:cNvPr>
            <p:cNvSpPr/>
            <p:nvPr/>
          </p:nvSpPr>
          <p:spPr>
            <a:xfrm>
              <a:off x="8828254" y="2449205"/>
              <a:ext cx="705900" cy="31380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s-ES" sz="9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Casos de uso</a:t>
              </a:r>
              <a:endParaRPr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88;g126e1f84186_0_42">
              <a:extLst>
                <a:ext uri="{FF2B5EF4-FFF2-40B4-BE49-F238E27FC236}">
                  <a16:creationId xmlns:a16="http://schemas.microsoft.com/office/drawing/2014/main" id="{5FD10008-8992-82BE-6243-B7E2144E12F8}"/>
                </a:ext>
              </a:extLst>
            </p:cNvPr>
            <p:cNvSpPr/>
            <p:nvPr/>
          </p:nvSpPr>
          <p:spPr>
            <a:xfrm>
              <a:off x="8828254" y="1313249"/>
              <a:ext cx="705900" cy="3603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s-ES" sz="10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Widgets</a:t>
              </a:r>
              <a:endParaRPr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9;g126e1f84186_0_42">
              <a:extLst>
                <a:ext uri="{FF2B5EF4-FFF2-40B4-BE49-F238E27FC236}">
                  <a16:creationId xmlns:a16="http://schemas.microsoft.com/office/drawing/2014/main" id="{0068A290-96D0-CBAA-C2E3-9B6BF0A5B5F9}"/>
                </a:ext>
              </a:extLst>
            </p:cNvPr>
            <p:cNvSpPr/>
            <p:nvPr/>
          </p:nvSpPr>
          <p:spPr>
            <a:xfrm>
              <a:off x="8693474" y="1930172"/>
              <a:ext cx="975300" cy="313800"/>
            </a:xfrm>
            <a:prstGeom prst="roundRect">
              <a:avLst>
                <a:gd name="adj" fmla="val 16667"/>
              </a:avLst>
            </a:prstGeom>
            <a:solidFill>
              <a:srgbClr val="D0E0E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s-ES" sz="9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Lógica de interfaz gráfica</a:t>
              </a:r>
              <a:endParaRPr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90;g126e1f84186_0_42">
              <a:extLst>
                <a:ext uri="{FF2B5EF4-FFF2-40B4-BE49-F238E27FC236}">
                  <a16:creationId xmlns:a16="http://schemas.microsoft.com/office/drawing/2014/main" id="{1A40107D-8DEB-38B6-34CB-E6369AAAF0D6}"/>
                </a:ext>
              </a:extLst>
            </p:cNvPr>
            <p:cNvSpPr/>
            <p:nvPr/>
          </p:nvSpPr>
          <p:spPr>
            <a:xfrm>
              <a:off x="8828281" y="2904805"/>
              <a:ext cx="705600" cy="277200"/>
            </a:xfrm>
            <a:prstGeom prst="rect">
              <a:avLst/>
            </a:prstGeom>
            <a:solidFill>
              <a:srgbClr val="EA2D6A"/>
            </a:solidFill>
            <a:ln w="9525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s-ES" sz="10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Modelos</a:t>
              </a:r>
              <a:endParaRPr sz="1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91;g126e1f84186_0_42">
              <a:extLst>
                <a:ext uri="{FF2B5EF4-FFF2-40B4-BE49-F238E27FC236}">
                  <a16:creationId xmlns:a16="http://schemas.microsoft.com/office/drawing/2014/main" id="{7FB97354-2191-ECE1-4385-38FB42091DE6}"/>
                </a:ext>
              </a:extLst>
            </p:cNvPr>
            <p:cNvSpPr/>
            <p:nvPr/>
          </p:nvSpPr>
          <p:spPr>
            <a:xfrm>
              <a:off x="7745012" y="2730492"/>
              <a:ext cx="534600" cy="2067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s-ES" sz="9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Dominio</a:t>
              </a:r>
              <a:endParaRPr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92;g126e1f84186_0_42">
              <a:extLst>
                <a:ext uri="{FF2B5EF4-FFF2-40B4-BE49-F238E27FC236}">
                  <a16:creationId xmlns:a16="http://schemas.microsoft.com/office/drawing/2014/main" id="{43D74B4B-955B-7452-A83F-E17A8D1C7F47}"/>
                </a:ext>
              </a:extLst>
            </p:cNvPr>
            <p:cNvSpPr/>
            <p:nvPr/>
          </p:nvSpPr>
          <p:spPr>
            <a:xfrm>
              <a:off x="7462117" y="1674386"/>
              <a:ext cx="817500" cy="206700"/>
            </a:xfrm>
            <a:prstGeom prst="rect">
              <a:avLst/>
            </a:prstGeom>
            <a:solidFill>
              <a:srgbClr val="D0E0E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s-ES" sz="9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Presentación</a:t>
              </a:r>
              <a:endParaRPr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93;g126e1f84186_0_42">
              <a:extLst>
                <a:ext uri="{FF2B5EF4-FFF2-40B4-BE49-F238E27FC236}">
                  <a16:creationId xmlns:a16="http://schemas.microsoft.com/office/drawing/2014/main" id="{9AD01E7E-38D0-8279-B79B-8A8A27E5DD28}"/>
                </a:ext>
              </a:extLst>
            </p:cNvPr>
            <p:cNvSpPr/>
            <p:nvPr/>
          </p:nvSpPr>
          <p:spPr>
            <a:xfrm>
              <a:off x="8693474" y="3324198"/>
              <a:ext cx="975300" cy="3138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EA9999"/>
                </a:gs>
                <a:gs pos="100000">
                  <a:srgbClr val="B6D7A8"/>
                </a:gs>
              </a:gsLst>
              <a:lin ang="540001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s-ES" sz="10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Repositorios</a:t>
              </a:r>
              <a:endParaRPr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94;g126e1f84186_0_42">
              <a:extLst>
                <a:ext uri="{FF2B5EF4-FFF2-40B4-BE49-F238E27FC236}">
                  <a16:creationId xmlns:a16="http://schemas.microsoft.com/office/drawing/2014/main" id="{6537D4A8-F1D4-452D-3EF8-6E6ACD19840A}"/>
                </a:ext>
              </a:extLst>
            </p:cNvPr>
            <p:cNvSpPr/>
            <p:nvPr/>
          </p:nvSpPr>
          <p:spPr>
            <a:xfrm>
              <a:off x="7141381" y="3786610"/>
              <a:ext cx="603900" cy="206700"/>
            </a:xfrm>
            <a:prstGeom prst="rect">
              <a:avLst/>
            </a:prstGeom>
            <a:solidFill>
              <a:srgbClr val="D0E0E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s-ES" sz="10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Datos</a:t>
              </a:r>
              <a:endParaRPr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95;g126e1f84186_0_42">
              <a:extLst>
                <a:ext uri="{FF2B5EF4-FFF2-40B4-BE49-F238E27FC236}">
                  <a16:creationId xmlns:a16="http://schemas.microsoft.com/office/drawing/2014/main" id="{AA83B17B-7018-E8D5-E530-1D777B2FAC82}"/>
                </a:ext>
              </a:extLst>
            </p:cNvPr>
            <p:cNvSpPr/>
            <p:nvPr/>
          </p:nvSpPr>
          <p:spPr>
            <a:xfrm>
              <a:off x="8080127" y="4143727"/>
              <a:ext cx="975300" cy="313800"/>
            </a:xfrm>
            <a:prstGeom prst="roundRect">
              <a:avLst>
                <a:gd name="adj" fmla="val 16667"/>
              </a:avLst>
            </a:prstGeom>
            <a:solidFill>
              <a:srgbClr val="D0E0E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s-ES" sz="9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Fuentes de datos remota</a:t>
              </a:r>
              <a:endParaRPr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96;g126e1f84186_0_42">
              <a:extLst>
                <a:ext uri="{FF2B5EF4-FFF2-40B4-BE49-F238E27FC236}">
                  <a16:creationId xmlns:a16="http://schemas.microsoft.com/office/drawing/2014/main" id="{43E1CF95-1649-3F52-38BA-AA5EB28A45A6}"/>
                </a:ext>
              </a:extLst>
            </p:cNvPr>
            <p:cNvSpPr/>
            <p:nvPr/>
          </p:nvSpPr>
          <p:spPr>
            <a:xfrm>
              <a:off x="9330792" y="4117771"/>
              <a:ext cx="975300" cy="313800"/>
            </a:xfrm>
            <a:prstGeom prst="roundRect">
              <a:avLst>
                <a:gd name="adj" fmla="val 16667"/>
              </a:avLst>
            </a:prstGeom>
            <a:solidFill>
              <a:srgbClr val="D0E0E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s-ES" sz="10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Fuentes de datos local</a:t>
              </a:r>
              <a:endParaRPr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97;g126e1f84186_0_42">
              <a:extLst>
                <a:ext uri="{FF2B5EF4-FFF2-40B4-BE49-F238E27FC236}">
                  <a16:creationId xmlns:a16="http://schemas.microsoft.com/office/drawing/2014/main" id="{8344BB76-8F80-A05C-12FA-5E048D65F415}"/>
                </a:ext>
              </a:extLst>
            </p:cNvPr>
            <p:cNvSpPr/>
            <p:nvPr/>
          </p:nvSpPr>
          <p:spPr>
            <a:xfrm>
              <a:off x="8161066" y="5110951"/>
              <a:ext cx="705780" cy="431676"/>
            </a:xfrm>
            <a:prstGeom prst="cloud">
              <a:avLst/>
            </a:prstGeom>
            <a:solidFill>
              <a:srgbClr val="D9D9D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s-ES" sz="9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API</a:t>
              </a:r>
              <a:endParaRPr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98;g126e1f84186_0_42">
              <a:extLst>
                <a:ext uri="{FF2B5EF4-FFF2-40B4-BE49-F238E27FC236}">
                  <a16:creationId xmlns:a16="http://schemas.microsoft.com/office/drawing/2014/main" id="{9259C6AF-E1B8-6F50-EE33-20DFD09428B1}"/>
                </a:ext>
              </a:extLst>
            </p:cNvPr>
            <p:cNvSpPr/>
            <p:nvPr/>
          </p:nvSpPr>
          <p:spPr>
            <a:xfrm>
              <a:off x="9360264" y="5163629"/>
              <a:ext cx="334509" cy="431543"/>
            </a:xfrm>
            <a:prstGeom prst="flowChartMagneticDisk">
              <a:avLst/>
            </a:prstGeom>
            <a:solidFill>
              <a:srgbClr val="D9D9D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s-ES" sz="10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DB</a:t>
              </a:r>
              <a:endParaRPr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9;g126e1f84186_0_42">
              <a:extLst>
                <a:ext uri="{FF2B5EF4-FFF2-40B4-BE49-F238E27FC236}">
                  <a16:creationId xmlns:a16="http://schemas.microsoft.com/office/drawing/2014/main" id="{0B01D1DA-3CC0-D017-18DD-B48F7DC232F3}"/>
                </a:ext>
              </a:extLst>
            </p:cNvPr>
            <p:cNvSpPr txBox="1"/>
            <p:nvPr/>
          </p:nvSpPr>
          <p:spPr>
            <a:xfrm>
              <a:off x="9694773" y="1690625"/>
              <a:ext cx="817500" cy="4222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000" dirty="0"/>
                <a:t>Manejo de Estado</a:t>
              </a:r>
              <a:endParaRPr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" name="Google Shape;200;g126e1f84186_0_42">
              <a:extLst>
                <a:ext uri="{FF2B5EF4-FFF2-40B4-BE49-F238E27FC236}">
                  <a16:creationId xmlns:a16="http://schemas.microsoft.com/office/drawing/2014/main" id="{F4A900D8-FBF2-3569-B462-58C52F416369}"/>
                </a:ext>
              </a:extLst>
            </p:cNvPr>
            <p:cNvCxnSpPr>
              <a:stCxn id="5" idx="0"/>
              <a:endCxn id="7" idx="2"/>
            </p:cNvCxnSpPr>
            <p:nvPr/>
          </p:nvCxnSpPr>
          <p:spPr>
            <a:xfrm rot="10800000">
              <a:off x="9181204" y="2244005"/>
              <a:ext cx="0" cy="205200"/>
            </a:xfrm>
            <a:prstGeom prst="straightConnector1">
              <a:avLst/>
            </a:prstGeom>
            <a:noFill/>
            <a:ln w="19050" cap="flat" cmpd="sng">
              <a:solidFill>
                <a:srgbClr val="EA2D6A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1" name="Google Shape;201;g126e1f84186_0_42">
              <a:extLst>
                <a:ext uri="{FF2B5EF4-FFF2-40B4-BE49-F238E27FC236}">
                  <a16:creationId xmlns:a16="http://schemas.microsoft.com/office/drawing/2014/main" id="{C9422982-B24E-6168-F954-1121C9746780}"/>
                </a:ext>
              </a:extLst>
            </p:cNvPr>
            <p:cNvCxnSpPr>
              <a:stCxn id="7" idx="0"/>
              <a:endCxn id="6" idx="2"/>
            </p:cNvCxnSpPr>
            <p:nvPr/>
          </p:nvCxnSpPr>
          <p:spPr>
            <a:xfrm rot="10800000">
              <a:off x="9181124" y="1673672"/>
              <a:ext cx="0" cy="256500"/>
            </a:xfrm>
            <a:prstGeom prst="straightConnector1">
              <a:avLst/>
            </a:prstGeom>
            <a:noFill/>
            <a:ln w="19050" cap="flat" cmpd="sng">
              <a:solidFill>
                <a:srgbClr val="EA2D6A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2" name="Google Shape;202;g126e1f84186_0_42">
              <a:extLst>
                <a:ext uri="{FF2B5EF4-FFF2-40B4-BE49-F238E27FC236}">
                  <a16:creationId xmlns:a16="http://schemas.microsoft.com/office/drawing/2014/main" id="{9EF0A804-B83B-B2AF-F5C4-7FACA5EDF703}"/>
                </a:ext>
              </a:extLst>
            </p:cNvPr>
            <p:cNvCxnSpPr>
              <a:stCxn id="13" idx="0"/>
              <a:endCxn id="8" idx="2"/>
            </p:cNvCxnSpPr>
            <p:nvPr/>
          </p:nvCxnSpPr>
          <p:spPr>
            <a:xfrm rot="10800000">
              <a:off x="9181124" y="3181998"/>
              <a:ext cx="0" cy="142200"/>
            </a:xfrm>
            <a:prstGeom prst="straightConnector1">
              <a:avLst/>
            </a:prstGeom>
            <a:noFill/>
            <a:ln w="19050" cap="flat" cmpd="sng">
              <a:solidFill>
                <a:srgbClr val="EA2D6A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" name="Google Shape;203;g126e1f84186_0_42">
              <a:extLst>
                <a:ext uri="{FF2B5EF4-FFF2-40B4-BE49-F238E27FC236}">
                  <a16:creationId xmlns:a16="http://schemas.microsoft.com/office/drawing/2014/main" id="{D6B58DEB-22B8-ACAE-0FED-F3C811C04D8D}"/>
                </a:ext>
              </a:extLst>
            </p:cNvPr>
            <p:cNvCxnSpPr>
              <a:stCxn id="8" idx="0"/>
              <a:endCxn id="5" idx="2"/>
            </p:cNvCxnSpPr>
            <p:nvPr/>
          </p:nvCxnSpPr>
          <p:spPr>
            <a:xfrm rot="10800000">
              <a:off x="9181081" y="2762905"/>
              <a:ext cx="0" cy="141900"/>
            </a:xfrm>
            <a:prstGeom prst="straightConnector1">
              <a:avLst/>
            </a:prstGeom>
            <a:noFill/>
            <a:ln w="19050" cap="flat" cmpd="sng">
              <a:solidFill>
                <a:srgbClr val="EA2D6A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4" name="Google Shape;204;g126e1f84186_0_42">
              <a:extLst>
                <a:ext uri="{FF2B5EF4-FFF2-40B4-BE49-F238E27FC236}">
                  <a16:creationId xmlns:a16="http://schemas.microsoft.com/office/drawing/2014/main" id="{3B49722F-C4DA-3023-C3E8-FEA0F09D9152}"/>
                </a:ext>
              </a:extLst>
            </p:cNvPr>
            <p:cNvCxnSpPr/>
            <p:nvPr/>
          </p:nvCxnSpPr>
          <p:spPr>
            <a:xfrm>
              <a:off x="10538287" y="1512777"/>
              <a:ext cx="0" cy="3253800"/>
            </a:xfrm>
            <a:prstGeom prst="straightConnector1">
              <a:avLst/>
            </a:prstGeom>
            <a:noFill/>
            <a:ln w="38100" cap="flat" cmpd="sng">
              <a:solidFill>
                <a:srgbClr val="595959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grpSp>
          <p:nvGrpSpPr>
            <p:cNvPr id="25" name="Google Shape;205;g126e1f84186_0_42">
              <a:extLst>
                <a:ext uri="{FF2B5EF4-FFF2-40B4-BE49-F238E27FC236}">
                  <a16:creationId xmlns:a16="http://schemas.microsoft.com/office/drawing/2014/main" id="{576C7EDE-EF96-3202-1722-6F9FB2A3F003}"/>
                </a:ext>
              </a:extLst>
            </p:cNvPr>
            <p:cNvGrpSpPr/>
            <p:nvPr/>
          </p:nvGrpSpPr>
          <p:grpSpPr>
            <a:xfrm>
              <a:off x="9527526" y="4431314"/>
              <a:ext cx="45460" cy="732315"/>
              <a:chOff x="4235291" y="1256973"/>
              <a:chExt cx="57284" cy="922660"/>
            </a:xfrm>
          </p:grpSpPr>
          <p:cxnSp>
            <p:nvCxnSpPr>
              <p:cNvPr id="65" name="Google Shape;207;g126e1f84186_0_42">
                <a:extLst>
                  <a:ext uri="{FF2B5EF4-FFF2-40B4-BE49-F238E27FC236}">
                    <a16:creationId xmlns:a16="http://schemas.microsoft.com/office/drawing/2014/main" id="{E7CC158D-EDB8-CCC6-ECDD-833FA36F4D2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4288675" y="1256973"/>
                <a:ext cx="3900" cy="2415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66" name="Google Shape;208;g126e1f84186_0_42">
                <a:extLst>
                  <a:ext uri="{FF2B5EF4-FFF2-40B4-BE49-F238E27FC236}">
                    <a16:creationId xmlns:a16="http://schemas.microsoft.com/office/drawing/2014/main" id="{F089CE1E-FEF4-AC6C-7394-F17CE86ED7D7}"/>
                  </a:ext>
                </a:extLst>
              </p:cNvPr>
              <p:cNvCxnSpPr>
                <a:cxnSpLocks/>
                <a:endCxn id="18" idx="1"/>
              </p:cNvCxnSpPr>
              <p:nvPr/>
            </p:nvCxnSpPr>
            <p:spPr>
              <a:xfrm flipH="1">
                <a:off x="4235291" y="1893513"/>
                <a:ext cx="8018" cy="28612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6" name="Google Shape;209;g126e1f84186_0_42">
              <a:extLst>
                <a:ext uri="{FF2B5EF4-FFF2-40B4-BE49-F238E27FC236}">
                  <a16:creationId xmlns:a16="http://schemas.microsoft.com/office/drawing/2014/main" id="{88072AC5-622E-48E8-5262-DAB5CC9A2904}"/>
                </a:ext>
              </a:extLst>
            </p:cNvPr>
            <p:cNvGrpSpPr/>
            <p:nvPr/>
          </p:nvGrpSpPr>
          <p:grpSpPr>
            <a:xfrm>
              <a:off x="10131163" y="4408846"/>
              <a:ext cx="39744" cy="714557"/>
              <a:chOff x="4288696" y="1228662"/>
              <a:chExt cx="50079" cy="900285"/>
            </a:xfrm>
          </p:grpSpPr>
          <p:cxnSp>
            <p:nvCxnSpPr>
              <p:cNvPr id="62" name="Google Shape;211;g126e1f84186_0_42">
                <a:extLst>
                  <a:ext uri="{FF2B5EF4-FFF2-40B4-BE49-F238E27FC236}">
                    <a16:creationId xmlns:a16="http://schemas.microsoft.com/office/drawing/2014/main" id="{1E6DCFA8-42BE-7400-C17E-4764E57811D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4288696" y="1228662"/>
                <a:ext cx="3900" cy="2415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63" name="Google Shape;212;g126e1f84186_0_42">
                <a:extLst>
                  <a:ext uri="{FF2B5EF4-FFF2-40B4-BE49-F238E27FC236}">
                    <a16:creationId xmlns:a16="http://schemas.microsoft.com/office/drawing/2014/main" id="{49C68665-6771-FE69-63F3-096E0D054217}"/>
                  </a:ext>
                </a:extLst>
              </p:cNvPr>
              <p:cNvCxnSpPr>
                <a:cxnSpLocks/>
                <a:endCxn id="37" idx="0"/>
              </p:cNvCxnSpPr>
              <p:nvPr/>
            </p:nvCxnSpPr>
            <p:spPr>
              <a:xfrm>
                <a:off x="4288696" y="1730562"/>
                <a:ext cx="50079" cy="398385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7" name="Google Shape;213;g126e1f84186_0_42">
              <a:extLst>
                <a:ext uri="{FF2B5EF4-FFF2-40B4-BE49-F238E27FC236}">
                  <a16:creationId xmlns:a16="http://schemas.microsoft.com/office/drawing/2014/main" id="{42F6B119-3575-5C97-C1AE-C03022AEB43F}"/>
                </a:ext>
              </a:extLst>
            </p:cNvPr>
            <p:cNvGrpSpPr/>
            <p:nvPr/>
          </p:nvGrpSpPr>
          <p:grpSpPr>
            <a:xfrm>
              <a:off x="8215618" y="4441395"/>
              <a:ext cx="609535" cy="694238"/>
              <a:chOff x="3882466" y="1256973"/>
              <a:chExt cx="767968" cy="874686"/>
            </a:xfrm>
          </p:grpSpPr>
          <p:sp>
            <p:nvSpPr>
              <p:cNvPr id="58" name="Google Shape;214;g126e1f84186_0_42">
                <a:extLst>
                  <a:ext uri="{FF2B5EF4-FFF2-40B4-BE49-F238E27FC236}">
                    <a16:creationId xmlns:a16="http://schemas.microsoft.com/office/drawing/2014/main" id="{92CA3509-8F4E-456A-3990-5CA11FA57E7B}"/>
                  </a:ext>
                </a:extLst>
              </p:cNvPr>
              <p:cNvSpPr/>
              <p:nvPr/>
            </p:nvSpPr>
            <p:spPr>
              <a:xfrm>
                <a:off x="3882466" y="1356586"/>
                <a:ext cx="767968" cy="557890"/>
              </a:xfrm>
              <a:prstGeom prst="rect">
                <a:avLst/>
              </a:prstGeom>
              <a:solidFill>
                <a:srgbClr val="674EA7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rPr lang="es-ES" sz="1000" b="1" i="0" u="none" strike="noStrike" cap="none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Datos sin procesar</a:t>
                </a:r>
                <a:r>
                  <a:rPr lang="es-ES" sz="1000" b="1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endParaRPr sz="10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9" name="Google Shape;215;g126e1f84186_0_42">
                <a:extLst>
                  <a:ext uri="{FF2B5EF4-FFF2-40B4-BE49-F238E27FC236}">
                    <a16:creationId xmlns:a16="http://schemas.microsoft.com/office/drawing/2014/main" id="{8A789377-3940-BC35-FECB-B0649CE93EEF}"/>
                  </a:ext>
                </a:extLst>
              </p:cNvPr>
              <p:cNvCxnSpPr>
                <a:cxnSpLocks/>
                <a:stCxn id="58" idx="0"/>
              </p:cNvCxnSpPr>
              <p:nvPr/>
            </p:nvCxnSpPr>
            <p:spPr>
              <a:xfrm flipV="1">
                <a:off x="4266450" y="1256973"/>
                <a:ext cx="26126" cy="99613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60" name="Google Shape;216;g126e1f84186_0_42">
                <a:extLst>
                  <a:ext uri="{FF2B5EF4-FFF2-40B4-BE49-F238E27FC236}">
                    <a16:creationId xmlns:a16="http://schemas.microsoft.com/office/drawing/2014/main" id="{6E688FC8-FB6A-6122-1F2E-6965B147D434}"/>
                  </a:ext>
                </a:extLst>
              </p:cNvPr>
              <p:cNvCxnSpPr>
                <a:cxnSpLocks/>
                <a:stCxn id="58" idx="2"/>
                <a:endCxn id="17" idx="3"/>
              </p:cNvCxnSpPr>
              <p:nvPr/>
            </p:nvCxnSpPr>
            <p:spPr>
              <a:xfrm flipH="1">
                <a:off x="4258350" y="1914476"/>
                <a:ext cx="8100" cy="217183"/>
              </a:xfrm>
              <a:prstGeom prst="straightConnector1">
                <a:avLst/>
              </a:prstGeom>
              <a:noFill/>
              <a:ln w="19050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8" name="Google Shape;217;g126e1f84186_0_42">
              <a:extLst>
                <a:ext uri="{FF2B5EF4-FFF2-40B4-BE49-F238E27FC236}">
                  <a16:creationId xmlns:a16="http://schemas.microsoft.com/office/drawing/2014/main" id="{599B2ACC-A7EB-F64E-E76B-A1C5E09F8804}"/>
                </a:ext>
              </a:extLst>
            </p:cNvPr>
            <p:cNvGrpSpPr/>
            <p:nvPr/>
          </p:nvGrpSpPr>
          <p:grpSpPr>
            <a:xfrm>
              <a:off x="9369401" y="3637660"/>
              <a:ext cx="652357" cy="377069"/>
              <a:chOff x="7228206" y="2928572"/>
              <a:chExt cx="821919" cy="475078"/>
            </a:xfrm>
          </p:grpSpPr>
          <p:sp>
            <p:nvSpPr>
              <p:cNvPr id="54" name="Google Shape;218;g126e1f84186_0_42">
                <a:extLst>
                  <a:ext uri="{FF2B5EF4-FFF2-40B4-BE49-F238E27FC236}">
                    <a16:creationId xmlns:a16="http://schemas.microsoft.com/office/drawing/2014/main" id="{B2F2487A-B1ED-FDB4-1F8A-AD971B436402}"/>
                  </a:ext>
                </a:extLst>
              </p:cNvPr>
              <p:cNvSpPr/>
              <p:nvPr/>
            </p:nvSpPr>
            <p:spPr>
              <a:xfrm>
                <a:off x="7528725" y="3008550"/>
                <a:ext cx="521400" cy="395100"/>
              </a:xfrm>
              <a:prstGeom prst="rect">
                <a:avLst/>
              </a:prstGeom>
              <a:solidFill>
                <a:srgbClr val="60A609"/>
              </a:solidFill>
              <a:ln w="952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rPr lang="es-ES" sz="900" b="1" i="0" u="none" strike="noStrike" cap="none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Modelos</a:t>
                </a:r>
                <a:endParaRPr sz="9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5" name="Google Shape;219;g126e1f84186_0_42">
                <a:extLst>
                  <a:ext uri="{FF2B5EF4-FFF2-40B4-BE49-F238E27FC236}">
                    <a16:creationId xmlns:a16="http://schemas.microsoft.com/office/drawing/2014/main" id="{A3B4F0ED-F368-E89C-6F13-EDD0901CE9BF}"/>
                  </a:ext>
                </a:extLst>
              </p:cNvPr>
              <p:cNvGrpSpPr/>
              <p:nvPr/>
            </p:nvGrpSpPr>
            <p:grpSpPr>
              <a:xfrm>
                <a:off x="7228206" y="2928572"/>
                <a:ext cx="301019" cy="260374"/>
                <a:chOff x="4515075" y="870250"/>
                <a:chExt cx="899100" cy="696000"/>
              </a:xfrm>
            </p:grpSpPr>
            <p:cxnSp>
              <p:nvCxnSpPr>
                <p:cNvPr id="56" name="Google Shape;220;g126e1f84186_0_42">
                  <a:extLst>
                    <a:ext uri="{FF2B5EF4-FFF2-40B4-BE49-F238E27FC236}">
                      <a16:creationId xmlns:a16="http://schemas.microsoft.com/office/drawing/2014/main" id="{5D25EA4D-B67F-23B5-2C27-4F9394807950}"/>
                    </a:ext>
                  </a:extLst>
                </p:cNvPr>
                <p:cNvCxnSpPr/>
                <p:nvPr/>
              </p:nvCxnSpPr>
              <p:spPr>
                <a:xfrm rot="10800000">
                  <a:off x="4515075" y="1566250"/>
                  <a:ext cx="8991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60A60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7" name="Google Shape;221;g126e1f84186_0_42">
                  <a:extLst>
                    <a:ext uri="{FF2B5EF4-FFF2-40B4-BE49-F238E27FC236}">
                      <a16:creationId xmlns:a16="http://schemas.microsoft.com/office/drawing/2014/main" id="{981821AA-D7E8-1937-DF6E-F142F20107C1}"/>
                    </a:ext>
                  </a:extLst>
                </p:cNvPr>
                <p:cNvCxnSpPr/>
                <p:nvPr/>
              </p:nvCxnSpPr>
              <p:spPr>
                <a:xfrm rot="10800000">
                  <a:off x="4515075" y="870250"/>
                  <a:ext cx="0" cy="6960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60A609"/>
                  </a:solidFill>
                  <a:prstDash val="solid"/>
                  <a:round/>
                  <a:headEnd type="none" w="sm" len="sm"/>
                  <a:tailEnd type="stealth" w="med" len="med"/>
                </a:ln>
              </p:spPr>
            </p:cxnSp>
          </p:grpSp>
        </p:grpSp>
        <p:grpSp>
          <p:nvGrpSpPr>
            <p:cNvPr id="29" name="Google Shape;222;g126e1f84186_0_42">
              <a:extLst>
                <a:ext uri="{FF2B5EF4-FFF2-40B4-BE49-F238E27FC236}">
                  <a16:creationId xmlns:a16="http://schemas.microsoft.com/office/drawing/2014/main" id="{9B746529-84FB-0D2D-9400-C4EC38AEC56D}"/>
                </a:ext>
              </a:extLst>
            </p:cNvPr>
            <p:cNvGrpSpPr/>
            <p:nvPr/>
          </p:nvGrpSpPr>
          <p:grpSpPr>
            <a:xfrm flipH="1">
              <a:off x="8358256" y="3637660"/>
              <a:ext cx="652357" cy="377069"/>
              <a:chOff x="7228206" y="2928572"/>
              <a:chExt cx="821919" cy="475078"/>
            </a:xfrm>
          </p:grpSpPr>
          <p:sp>
            <p:nvSpPr>
              <p:cNvPr id="50" name="Google Shape;223;g126e1f84186_0_42">
                <a:extLst>
                  <a:ext uri="{FF2B5EF4-FFF2-40B4-BE49-F238E27FC236}">
                    <a16:creationId xmlns:a16="http://schemas.microsoft.com/office/drawing/2014/main" id="{5F981CF2-1C6B-8750-EC4C-1D146926091F}"/>
                  </a:ext>
                </a:extLst>
              </p:cNvPr>
              <p:cNvSpPr/>
              <p:nvPr/>
            </p:nvSpPr>
            <p:spPr>
              <a:xfrm flipH="1">
                <a:off x="7528725" y="3008550"/>
                <a:ext cx="521400" cy="395100"/>
              </a:xfrm>
              <a:prstGeom prst="rect">
                <a:avLst/>
              </a:prstGeom>
              <a:solidFill>
                <a:srgbClr val="60A609"/>
              </a:solidFill>
              <a:ln w="952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rPr lang="es-ES" sz="900" b="1" i="0" u="none" strike="noStrike" cap="none" dirty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Modelos</a:t>
                </a:r>
                <a:endParaRPr sz="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1" name="Google Shape;224;g126e1f84186_0_42">
                <a:extLst>
                  <a:ext uri="{FF2B5EF4-FFF2-40B4-BE49-F238E27FC236}">
                    <a16:creationId xmlns:a16="http://schemas.microsoft.com/office/drawing/2014/main" id="{5F39E686-F6A3-F968-F13B-5C53513CE1F6}"/>
                  </a:ext>
                </a:extLst>
              </p:cNvPr>
              <p:cNvGrpSpPr/>
              <p:nvPr/>
            </p:nvGrpSpPr>
            <p:grpSpPr>
              <a:xfrm>
                <a:off x="7228206" y="2928572"/>
                <a:ext cx="301019" cy="260374"/>
                <a:chOff x="4515075" y="870250"/>
                <a:chExt cx="899100" cy="696000"/>
              </a:xfrm>
            </p:grpSpPr>
            <p:cxnSp>
              <p:nvCxnSpPr>
                <p:cNvPr id="52" name="Google Shape;225;g126e1f84186_0_42">
                  <a:extLst>
                    <a:ext uri="{FF2B5EF4-FFF2-40B4-BE49-F238E27FC236}">
                      <a16:creationId xmlns:a16="http://schemas.microsoft.com/office/drawing/2014/main" id="{86F09CF0-EACA-271B-6C74-479956F469B0}"/>
                    </a:ext>
                  </a:extLst>
                </p:cNvPr>
                <p:cNvCxnSpPr/>
                <p:nvPr/>
              </p:nvCxnSpPr>
              <p:spPr>
                <a:xfrm rot="10800000">
                  <a:off x="4515075" y="1566250"/>
                  <a:ext cx="8991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60A60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3" name="Google Shape;226;g126e1f84186_0_42">
                  <a:extLst>
                    <a:ext uri="{FF2B5EF4-FFF2-40B4-BE49-F238E27FC236}">
                      <a16:creationId xmlns:a16="http://schemas.microsoft.com/office/drawing/2014/main" id="{2B35A235-5332-C268-1722-62F3C8C93EEF}"/>
                    </a:ext>
                  </a:extLst>
                </p:cNvPr>
                <p:cNvCxnSpPr/>
                <p:nvPr/>
              </p:nvCxnSpPr>
              <p:spPr>
                <a:xfrm rot="10800000">
                  <a:off x="4515075" y="870250"/>
                  <a:ext cx="0" cy="6960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60A609"/>
                  </a:solidFill>
                  <a:prstDash val="solid"/>
                  <a:round/>
                  <a:headEnd type="none" w="sm" len="sm"/>
                  <a:tailEnd type="stealth" w="med" len="med"/>
                </a:ln>
              </p:spPr>
            </p:cxnSp>
          </p:grpSp>
        </p:grpSp>
        <p:sp>
          <p:nvSpPr>
            <p:cNvPr id="30" name="Google Shape;227;g126e1f84186_0_42">
              <a:extLst>
                <a:ext uri="{FF2B5EF4-FFF2-40B4-BE49-F238E27FC236}">
                  <a16:creationId xmlns:a16="http://schemas.microsoft.com/office/drawing/2014/main" id="{37845DEA-3333-94E1-B406-13B9338FC459}"/>
                </a:ext>
              </a:extLst>
            </p:cNvPr>
            <p:cNvSpPr/>
            <p:nvPr/>
          </p:nvSpPr>
          <p:spPr>
            <a:xfrm>
              <a:off x="10129538" y="2826375"/>
              <a:ext cx="817500" cy="277500"/>
            </a:xfrm>
            <a:prstGeom prst="roundRect">
              <a:avLst>
                <a:gd name="adj" fmla="val 16667"/>
              </a:avLst>
            </a:prstGeom>
            <a:solidFill>
              <a:srgbClr val="66666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s-ES" sz="9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Flujo de Llamado</a:t>
              </a:r>
              <a:endParaRPr sz="9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" name="Google Shape;228;g126e1f84186_0_42">
              <a:extLst>
                <a:ext uri="{FF2B5EF4-FFF2-40B4-BE49-F238E27FC236}">
                  <a16:creationId xmlns:a16="http://schemas.microsoft.com/office/drawing/2014/main" id="{2C33178F-7F44-59E2-48DD-622CBB52D39E}"/>
                </a:ext>
              </a:extLst>
            </p:cNvPr>
            <p:cNvCxnSpPr>
              <a:stCxn id="50" idx="2"/>
              <a:endCxn id="15" idx="0"/>
            </p:cNvCxnSpPr>
            <p:nvPr/>
          </p:nvCxnSpPr>
          <p:spPr>
            <a:xfrm>
              <a:off x="8565174" y="4014729"/>
              <a:ext cx="2700" cy="129000"/>
            </a:xfrm>
            <a:prstGeom prst="straightConnector1">
              <a:avLst/>
            </a:prstGeom>
            <a:noFill/>
            <a:ln w="19050" cap="flat" cmpd="sng">
              <a:solidFill>
                <a:srgbClr val="60A60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" name="Google Shape;229;g126e1f84186_0_42">
              <a:extLst>
                <a:ext uri="{FF2B5EF4-FFF2-40B4-BE49-F238E27FC236}">
                  <a16:creationId xmlns:a16="http://schemas.microsoft.com/office/drawing/2014/main" id="{7DC3161F-E4AC-1609-55F6-B38DB2C8CB02}"/>
                </a:ext>
              </a:extLst>
            </p:cNvPr>
            <p:cNvCxnSpPr>
              <a:stCxn id="54" idx="2"/>
              <a:endCxn id="16" idx="0"/>
            </p:cNvCxnSpPr>
            <p:nvPr/>
          </p:nvCxnSpPr>
          <p:spPr>
            <a:xfrm>
              <a:off x="9814840" y="4014729"/>
              <a:ext cx="3600" cy="102900"/>
            </a:xfrm>
            <a:prstGeom prst="straightConnector1">
              <a:avLst/>
            </a:prstGeom>
            <a:noFill/>
            <a:ln w="19050" cap="flat" cmpd="sng">
              <a:solidFill>
                <a:srgbClr val="60A609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33" name="Google Shape;230;g126e1f84186_0_42">
              <a:extLst>
                <a:ext uri="{FF2B5EF4-FFF2-40B4-BE49-F238E27FC236}">
                  <a16:creationId xmlns:a16="http://schemas.microsoft.com/office/drawing/2014/main" id="{C7FEA1AC-1962-E44E-1614-ACAA1E126489}"/>
                </a:ext>
              </a:extLst>
            </p:cNvPr>
            <p:cNvGrpSpPr/>
            <p:nvPr/>
          </p:nvGrpSpPr>
          <p:grpSpPr>
            <a:xfrm>
              <a:off x="8459898" y="1318638"/>
              <a:ext cx="56973" cy="918628"/>
              <a:chOff x="6005525" y="6775"/>
              <a:chExt cx="185700" cy="1157400"/>
            </a:xfrm>
          </p:grpSpPr>
          <p:cxnSp>
            <p:nvCxnSpPr>
              <p:cNvPr id="47" name="Google Shape;231;g126e1f84186_0_42">
                <a:extLst>
                  <a:ext uri="{FF2B5EF4-FFF2-40B4-BE49-F238E27FC236}">
                    <a16:creationId xmlns:a16="http://schemas.microsoft.com/office/drawing/2014/main" id="{56000EC7-2B0D-0A6A-A4B0-C0B4B1BA04D7}"/>
                  </a:ext>
                </a:extLst>
              </p:cNvPr>
              <p:cNvCxnSpPr/>
              <p:nvPr/>
            </p:nvCxnSpPr>
            <p:spPr>
              <a:xfrm>
                <a:off x="6005625" y="6775"/>
                <a:ext cx="0" cy="1157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6A5A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8" name="Google Shape;232;g126e1f84186_0_42">
                <a:extLst>
                  <a:ext uri="{FF2B5EF4-FFF2-40B4-BE49-F238E27FC236}">
                    <a16:creationId xmlns:a16="http://schemas.microsoft.com/office/drawing/2014/main" id="{46F3BA29-C967-F6DE-1E1B-8B78DDE7D403}"/>
                  </a:ext>
                </a:extLst>
              </p:cNvPr>
              <p:cNvCxnSpPr/>
              <p:nvPr/>
            </p:nvCxnSpPr>
            <p:spPr>
              <a:xfrm rot="10800000">
                <a:off x="6005625" y="9525"/>
                <a:ext cx="176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6A5A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9" name="Google Shape;233;g126e1f84186_0_42">
                <a:extLst>
                  <a:ext uri="{FF2B5EF4-FFF2-40B4-BE49-F238E27FC236}">
                    <a16:creationId xmlns:a16="http://schemas.microsoft.com/office/drawing/2014/main" id="{539BADA9-DEB1-2CFC-1584-83E9FA5CB12D}"/>
                  </a:ext>
                </a:extLst>
              </p:cNvPr>
              <p:cNvCxnSpPr/>
              <p:nvPr/>
            </p:nvCxnSpPr>
            <p:spPr>
              <a:xfrm>
                <a:off x="6005525" y="1162050"/>
                <a:ext cx="1857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6A5A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34" name="Google Shape;234;g126e1f84186_0_42">
              <a:extLst>
                <a:ext uri="{FF2B5EF4-FFF2-40B4-BE49-F238E27FC236}">
                  <a16:creationId xmlns:a16="http://schemas.microsoft.com/office/drawing/2014/main" id="{55C44107-28FD-E149-59F7-CA07CA5CF5AB}"/>
                </a:ext>
              </a:extLst>
            </p:cNvPr>
            <p:cNvGrpSpPr/>
            <p:nvPr/>
          </p:nvGrpSpPr>
          <p:grpSpPr>
            <a:xfrm>
              <a:off x="8279276" y="2449206"/>
              <a:ext cx="327560" cy="1031822"/>
              <a:chOff x="5778525" y="6775"/>
              <a:chExt cx="412700" cy="1157400"/>
            </a:xfrm>
          </p:grpSpPr>
          <p:cxnSp>
            <p:nvCxnSpPr>
              <p:cNvPr id="43" name="Google Shape;235;g126e1f84186_0_42">
                <a:extLst>
                  <a:ext uri="{FF2B5EF4-FFF2-40B4-BE49-F238E27FC236}">
                    <a16:creationId xmlns:a16="http://schemas.microsoft.com/office/drawing/2014/main" id="{36F4F9D2-6FCE-83B7-B8D5-1451BFE3B093}"/>
                  </a:ext>
                </a:extLst>
              </p:cNvPr>
              <p:cNvCxnSpPr/>
              <p:nvPr/>
            </p:nvCxnSpPr>
            <p:spPr>
              <a:xfrm>
                <a:off x="5778525" y="437937"/>
                <a:ext cx="227100" cy="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0666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4" name="Google Shape;236;g126e1f84186_0_42">
                <a:extLst>
                  <a:ext uri="{FF2B5EF4-FFF2-40B4-BE49-F238E27FC236}">
                    <a16:creationId xmlns:a16="http://schemas.microsoft.com/office/drawing/2014/main" id="{D86E7EE6-1DA9-358C-11B4-C2D113C938FE}"/>
                  </a:ext>
                </a:extLst>
              </p:cNvPr>
              <p:cNvCxnSpPr/>
              <p:nvPr/>
            </p:nvCxnSpPr>
            <p:spPr>
              <a:xfrm>
                <a:off x="6005625" y="6775"/>
                <a:ext cx="0" cy="1157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0666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5" name="Google Shape;237;g126e1f84186_0_42">
                <a:extLst>
                  <a:ext uri="{FF2B5EF4-FFF2-40B4-BE49-F238E27FC236}">
                    <a16:creationId xmlns:a16="http://schemas.microsoft.com/office/drawing/2014/main" id="{8DA02546-9EAD-3EE1-8104-0CE7CC00FE2A}"/>
                  </a:ext>
                </a:extLst>
              </p:cNvPr>
              <p:cNvCxnSpPr/>
              <p:nvPr/>
            </p:nvCxnSpPr>
            <p:spPr>
              <a:xfrm rot="10800000">
                <a:off x="6005625" y="9525"/>
                <a:ext cx="176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0666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6" name="Google Shape;238;g126e1f84186_0_42">
                <a:extLst>
                  <a:ext uri="{FF2B5EF4-FFF2-40B4-BE49-F238E27FC236}">
                    <a16:creationId xmlns:a16="http://schemas.microsoft.com/office/drawing/2014/main" id="{7F332446-795E-2F23-ECA3-7DAA6BE193FF}"/>
                  </a:ext>
                </a:extLst>
              </p:cNvPr>
              <p:cNvCxnSpPr/>
              <p:nvPr/>
            </p:nvCxnSpPr>
            <p:spPr>
              <a:xfrm>
                <a:off x="6005525" y="1162050"/>
                <a:ext cx="1857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0666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35" name="Google Shape;239;g126e1f84186_0_42">
              <a:extLst>
                <a:ext uri="{FF2B5EF4-FFF2-40B4-BE49-F238E27FC236}">
                  <a16:creationId xmlns:a16="http://schemas.microsoft.com/office/drawing/2014/main" id="{D81FE730-0F7C-53A0-4509-B2AC7C77679A}"/>
                </a:ext>
              </a:extLst>
            </p:cNvPr>
            <p:cNvGrpSpPr/>
            <p:nvPr/>
          </p:nvGrpSpPr>
          <p:grpSpPr>
            <a:xfrm>
              <a:off x="7744682" y="3479333"/>
              <a:ext cx="707167" cy="1016710"/>
              <a:chOff x="5778525" y="68175"/>
              <a:chExt cx="890975" cy="1280975"/>
            </a:xfrm>
          </p:grpSpPr>
          <p:cxnSp>
            <p:nvCxnSpPr>
              <p:cNvPr id="39" name="Google Shape;240;g126e1f84186_0_42">
                <a:extLst>
                  <a:ext uri="{FF2B5EF4-FFF2-40B4-BE49-F238E27FC236}">
                    <a16:creationId xmlns:a16="http://schemas.microsoft.com/office/drawing/2014/main" id="{40E68BF6-55D1-8135-78D2-93D2F84B99F0}"/>
                  </a:ext>
                </a:extLst>
              </p:cNvPr>
              <p:cNvCxnSpPr/>
              <p:nvPr/>
            </p:nvCxnSpPr>
            <p:spPr>
              <a:xfrm>
                <a:off x="5778525" y="585175"/>
                <a:ext cx="227100" cy="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6AA84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0" name="Google Shape;241;g126e1f84186_0_42">
                <a:extLst>
                  <a:ext uri="{FF2B5EF4-FFF2-40B4-BE49-F238E27FC236}">
                    <a16:creationId xmlns:a16="http://schemas.microsoft.com/office/drawing/2014/main" id="{CEE4091F-2007-2FF8-4DBE-B5652CF9C4FA}"/>
                  </a:ext>
                </a:extLst>
              </p:cNvPr>
              <p:cNvCxnSpPr/>
              <p:nvPr/>
            </p:nvCxnSpPr>
            <p:spPr>
              <a:xfrm flipH="1">
                <a:off x="6007425" y="70250"/>
                <a:ext cx="1200" cy="12789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6AA84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1" name="Google Shape;242;g126e1f84186_0_42">
                <a:extLst>
                  <a:ext uri="{FF2B5EF4-FFF2-40B4-BE49-F238E27FC236}">
                    <a16:creationId xmlns:a16="http://schemas.microsoft.com/office/drawing/2014/main" id="{E197A493-BACA-B2E4-8265-75365F5056F9}"/>
                  </a:ext>
                </a:extLst>
              </p:cNvPr>
              <p:cNvCxnSpPr/>
              <p:nvPr/>
            </p:nvCxnSpPr>
            <p:spPr>
              <a:xfrm flipH="1">
                <a:off x="6005600" y="68175"/>
                <a:ext cx="663900" cy="21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6AA84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2" name="Google Shape;243;g126e1f84186_0_42">
                <a:extLst>
                  <a:ext uri="{FF2B5EF4-FFF2-40B4-BE49-F238E27FC236}">
                    <a16:creationId xmlns:a16="http://schemas.microsoft.com/office/drawing/2014/main" id="{9F84DEF2-A111-880A-AC35-6D6540B30BCF}"/>
                  </a:ext>
                </a:extLst>
              </p:cNvPr>
              <p:cNvCxnSpPr/>
              <p:nvPr/>
            </p:nvCxnSpPr>
            <p:spPr>
              <a:xfrm>
                <a:off x="6000825" y="1338250"/>
                <a:ext cx="1857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6AA84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36" name="Google Shape;244;g126e1f84186_0_42">
              <a:extLst>
                <a:ext uri="{FF2B5EF4-FFF2-40B4-BE49-F238E27FC236}">
                  <a16:creationId xmlns:a16="http://schemas.microsoft.com/office/drawing/2014/main" id="{32AE056A-28C7-3EAA-8055-90783596C332}"/>
                </a:ext>
              </a:extLst>
            </p:cNvPr>
            <p:cNvSpPr txBox="1"/>
            <p:nvPr/>
          </p:nvSpPr>
          <p:spPr>
            <a:xfrm>
              <a:off x="9737861" y="4976531"/>
              <a:ext cx="3705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s-ES"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OR</a:t>
              </a: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" name="Google Shape;245;g126e1f84186_0_42">
              <a:extLst>
                <a:ext uri="{FF2B5EF4-FFF2-40B4-BE49-F238E27FC236}">
                  <a16:creationId xmlns:a16="http://schemas.microsoft.com/office/drawing/2014/main" id="{70EEF390-1A1E-EAF2-B426-C759BB48C39F}"/>
                </a:ext>
              </a:extLst>
            </p:cNvPr>
            <p:cNvPicPr preferRelativeResize="0"/>
            <p:nvPr/>
          </p:nvPicPr>
          <p:blipFill rotWithShape="1">
            <a:blip r:embed="rId2">
              <a:alphaModFix amt="90000"/>
            </a:blip>
            <a:srcRect l="29163" r="10642"/>
            <a:stretch/>
          </p:blipFill>
          <p:spPr>
            <a:xfrm>
              <a:off x="10062468" y="5123403"/>
              <a:ext cx="216888" cy="3602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Google Shape;246;g126e1f84186_0_42">
              <a:extLst>
                <a:ext uri="{FF2B5EF4-FFF2-40B4-BE49-F238E27FC236}">
                  <a16:creationId xmlns:a16="http://schemas.microsoft.com/office/drawing/2014/main" id="{7FCBFDF7-9073-7BCB-AA78-DC9D9B06CB17}"/>
                </a:ext>
              </a:extLst>
            </p:cNvPr>
            <p:cNvSpPr txBox="1"/>
            <p:nvPr/>
          </p:nvSpPr>
          <p:spPr>
            <a:xfrm>
              <a:off x="9737861" y="5384508"/>
              <a:ext cx="725129" cy="2902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s-ES" sz="10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Ubicación</a:t>
              </a:r>
              <a:r>
                <a:rPr lang="es-ES" sz="7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...</a:t>
              </a:r>
              <a:endParaRPr sz="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" name="Google Shape;214;g126e1f84186_0_42">
            <a:extLst>
              <a:ext uri="{FF2B5EF4-FFF2-40B4-BE49-F238E27FC236}">
                <a16:creationId xmlns:a16="http://schemas.microsoft.com/office/drawing/2014/main" id="{8C56ADC3-0F5E-8CD5-F9C6-604059C24D67}"/>
              </a:ext>
            </a:extLst>
          </p:cNvPr>
          <p:cNvSpPr/>
          <p:nvPr/>
        </p:nvSpPr>
        <p:spPr>
          <a:xfrm>
            <a:off x="2787203" y="5519887"/>
            <a:ext cx="710894" cy="516429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s-ES" sz="10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Datos sin procesar</a:t>
            </a:r>
            <a:r>
              <a:rPr lang="es-ES" sz="1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214;g126e1f84186_0_42">
            <a:extLst>
              <a:ext uri="{FF2B5EF4-FFF2-40B4-BE49-F238E27FC236}">
                <a16:creationId xmlns:a16="http://schemas.microsoft.com/office/drawing/2014/main" id="{78EDE254-EF32-F478-B8A1-EF18DC8A8F93}"/>
              </a:ext>
            </a:extLst>
          </p:cNvPr>
          <p:cNvSpPr/>
          <p:nvPr/>
        </p:nvSpPr>
        <p:spPr>
          <a:xfrm>
            <a:off x="3532443" y="5469012"/>
            <a:ext cx="710894" cy="516429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s-ES" sz="10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Datos sin procesar</a:t>
            </a:r>
            <a:r>
              <a:rPr lang="es-ES" sz="1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111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Flutter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26C02A7-83A8-EE99-92C6-9479E90580A5}"/>
              </a:ext>
            </a:extLst>
          </p:cNvPr>
          <p:cNvSpPr txBox="1"/>
          <p:nvPr/>
        </p:nvSpPr>
        <p:spPr>
          <a:xfrm>
            <a:off x="456236" y="1863265"/>
            <a:ext cx="56397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Flutter es un </a:t>
            </a:r>
            <a:r>
              <a:rPr lang="es-MX" sz="2000" dirty="0">
                <a:solidFill>
                  <a:srgbClr val="38AA00"/>
                </a:solidFill>
                <a:latin typeface="Work Sans Light" pitchFamily="2" charset="77"/>
              </a:rPr>
              <a:t>marco de aplicaciones móviles </a:t>
            </a: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de código abierto desarrollado por Google. </a:t>
            </a:r>
          </a:p>
          <a:p>
            <a:pPr lvl="0" algn="just">
              <a:defRPr/>
            </a:pPr>
            <a:endParaRPr lang="es-MX" sz="2000" dirty="0">
              <a:solidFill>
                <a:prstClr val="black"/>
              </a:solidFill>
              <a:latin typeface="Work Sans Light" pitchFamily="2" charset="77"/>
            </a:endParaRPr>
          </a:p>
          <a:p>
            <a:pPr lvl="0" algn="just">
              <a:defRPr/>
            </a:pP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Está diseñado para permitir a los desarrolladores crear aplicaciones de alta calidad para </a:t>
            </a:r>
            <a:r>
              <a:rPr lang="es-MX" sz="2000" dirty="0">
                <a:solidFill>
                  <a:srgbClr val="38AA00"/>
                </a:solidFill>
                <a:latin typeface="Work Sans Light" pitchFamily="2" charset="77"/>
              </a:rPr>
              <a:t>iOS, Android y la Web </a:t>
            </a: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usando un único código base. </a:t>
            </a:r>
          </a:p>
          <a:p>
            <a:pPr lvl="0" algn="just">
              <a:defRPr/>
            </a:pPr>
            <a:endParaRPr lang="es-MX" sz="2000" dirty="0">
              <a:solidFill>
                <a:prstClr val="black"/>
              </a:solidFill>
              <a:latin typeface="Work Sans Light" pitchFamily="2" charset="77"/>
            </a:endParaRPr>
          </a:p>
          <a:p>
            <a:pPr lvl="0" algn="just">
              <a:defRPr/>
            </a:pPr>
            <a:r>
              <a:rPr lang="es-MX" sz="2000" dirty="0">
                <a:solidFill>
                  <a:prstClr val="black"/>
                </a:solidFill>
                <a:latin typeface="Work Sans Light" pitchFamily="2" charset="77"/>
              </a:rPr>
              <a:t>Flutter se basa en el lenguaje de programación Dart, un lenguaje optimizado para aplicaciones rápidas en cualquier plataforma.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DCEBFDBB-FA82-3DEF-B4C0-F90DB40AA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9480" y="1764254"/>
            <a:ext cx="5631576" cy="478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24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n-001" dirty="0">
                <a:solidFill>
                  <a:schemeClr val="bg1"/>
                </a:solidFill>
                <a:latin typeface="Work Sans Medium" pitchFamily="2" charset="77"/>
              </a:rPr>
              <a:t>Caracteristicas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27636" y="2001914"/>
            <a:ext cx="368808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3200" b="1" dirty="0">
                <a:solidFill>
                  <a:srgbClr val="38AA00"/>
                </a:solidFill>
              </a:rPr>
              <a:t>Desarrollo Rápido </a:t>
            </a:r>
          </a:p>
          <a:p>
            <a:pPr algn="just"/>
            <a:r>
              <a:rPr lang="es-ES" dirty="0"/>
              <a:t>Bastan sólo unos segundos para darle vida a una aplicación con Flutter. El Hot Reload permite usar un completo set de widgets personalizables para crear interfaces nativas de forma veloz y eficiente, así como corregir bugs más rápido.  Asimismo, los tiempos de recarga te llevarán menos de un segundo, sin perder el estado, en emuladores, simuladores, y dispositivos para iOS y Android.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4212896" y="1992148"/>
            <a:ext cx="368808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3200" b="1" dirty="0">
                <a:solidFill>
                  <a:srgbClr val="38AA00"/>
                </a:solidFill>
              </a:rPr>
              <a:t>UI expresiva y flexible</a:t>
            </a:r>
          </a:p>
          <a:p>
            <a:pPr algn="just"/>
            <a:r>
              <a:rPr lang="es-ES" dirty="0"/>
              <a:t>Flutter te permite diseñar rápidamente funcionalidades con el foco en la experiencia de usuario nativa. “La arquitectura en capas permite una completa personalización, que resulta en un renderizado increíblemente rápido y diseños expresivos y flexibles”, explican en el sitio web. </a:t>
            </a:r>
          </a:p>
          <a:p>
            <a:pPr algn="just"/>
            <a:r>
              <a:rPr lang="es-ES" dirty="0"/>
              <a:t>En el catálogo de widgets podrás encontrar elementos visuales, estructurales, de plataforma, e interactivos.</a:t>
            </a:r>
          </a:p>
          <a:p>
            <a:pPr algn="just"/>
            <a:endParaRPr lang="es-E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8198156" y="2022037"/>
            <a:ext cx="368808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3200" b="1" dirty="0">
                <a:solidFill>
                  <a:srgbClr val="38AA00"/>
                </a:solidFill>
              </a:rPr>
              <a:t>Rendimiento nativo</a:t>
            </a:r>
          </a:p>
          <a:p>
            <a:pPr algn="just"/>
            <a:r>
              <a:rPr lang="es-ES" dirty="0"/>
              <a:t>Los widgets que están disponibles en Flutter ya tienen incorporadas las diferencias que pueden resultar críticas entre distintas plataformas, como el scrolling, la navegación o los iconos y fuentes. Esto permite brindar un rendimiento nativo, ya sea en iOS o Android.</a:t>
            </a:r>
          </a:p>
        </p:txBody>
      </p:sp>
    </p:spTree>
    <p:extLst>
      <p:ext uri="{BB962C8B-B14F-4D97-AF65-F5344CB8AC3E}">
        <p14:creationId xmlns:p14="http://schemas.microsoft.com/office/powerpoint/2010/main" val="1364128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n-001" dirty="0">
                <a:solidFill>
                  <a:schemeClr val="bg1"/>
                </a:solidFill>
                <a:latin typeface="Work Sans Medium" pitchFamily="2" charset="77"/>
              </a:rPr>
              <a:t>Funcionalidades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036" y="1630472"/>
            <a:ext cx="5633192" cy="4785775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624840" y="2151579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s-ES" b="1" dirty="0">
                <a:latin typeface="Nunito Sans"/>
              </a:rPr>
              <a:t>SDK (Software </a:t>
            </a:r>
            <a:r>
              <a:rPr lang="es-ES" b="1" dirty="0" err="1">
                <a:latin typeface="Nunito Sans"/>
              </a:rPr>
              <a:t>Development</a:t>
            </a:r>
            <a:r>
              <a:rPr lang="es-ES" b="1" dirty="0">
                <a:latin typeface="Nunito Sans"/>
              </a:rPr>
              <a:t> Kit):</a:t>
            </a:r>
            <a:r>
              <a:rPr lang="es-ES" dirty="0">
                <a:latin typeface="Nunito Sans"/>
              </a:rPr>
              <a:t> se trata de una colección de herramientas que permite desarrollar aplicaciones. Esto incluye elementos para compilar código para iOS y Android.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b="1" dirty="0">
                <a:latin typeface="Nunito Sans"/>
              </a:rPr>
              <a:t>Framework (Biblioteca de interfaz de usuario basada en widgets):</a:t>
            </a:r>
            <a:r>
              <a:rPr lang="es-ES" dirty="0">
                <a:latin typeface="Nunito Sans"/>
              </a:rPr>
              <a:t> una colección de elementos de interfaz de usuario reutilizables (por ejemplo: botones, entradas de texto, controles deslizantes, etc.) que pueden personalizarse según lo que requiera el proyecto.</a:t>
            </a:r>
            <a:endParaRPr lang="es-ES" b="0" i="0" dirty="0">
              <a:effectLst/>
              <a:latin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3534853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n-001" dirty="0">
                <a:solidFill>
                  <a:schemeClr val="bg1"/>
                </a:solidFill>
                <a:latin typeface="Work Sans Medium" pitchFamily="2" charset="77"/>
              </a:rPr>
              <a:t>Por que usar Flutter?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036" y="1630472"/>
            <a:ext cx="5633192" cy="4785775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701040" y="2592199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s-ES" b="1" dirty="0">
                <a:latin typeface="Nunito Sans"/>
              </a:rPr>
              <a:t>Fácil de aprender y usar:</a:t>
            </a:r>
            <a:r>
              <a:rPr lang="es-ES" dirty="0">
                <a:latin typeface="Nunito Sans"/>
              </a:rPr>
              <a:t> es un </a:t>
            </a:r>
            <a:r>
              <a:rPr lang="es-ES" dirty="0" err="1">
                <a:latin typeface="Nunito Sans"/>
              </a:rPr>
              <a:t>framework</a:t>
            </a:r>
            <a:r>
              <a:rPr lang="es-ES" dirty="0">
                <a:latin typeface="Nunito Sans"/>
              </a:rPr>
              <a:t> moderno y sencillo. Puedes crear grandes apps, sin necesidad de tanto código. </a:t>
            </a:r>
            <a:r>
              <a:rPr lang="es-ES" b="1" dirty="0">
                <a:latin typeface="Nunito Sans"/>
              </a:rPr>
              <a:t>Compilación rápida y máxima productividad:</a:t>
            </a:r>
            <a:r>
              <a:rPr lang="es-ES" dirty="0">
                <a:latin typeface="Nunito Sans"/>
              </a:rPr>
              <a:t> Flutter permite cambiar el código y ver los resultados en tiempo real. 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b="1" dirty="0">
                <a:latin typeface="Nunito Sans"/>
              </a:rPr>
              <a:t>“Todo es un widget”:</a:t>
            </a:r>
            <a:r>
              <a:rPr lang="es-ES" dirty="0">
                <a:latin typeface="Nunito Sans"/>
              </a:rPr>
              <a:t> el lema de Flutter ofrece numerosas ventajas para el desarrollador.</a:t>
            </a:r>
            <a:endParaRPr lang="es-ES" b="0" i="0" dirty="0">
              <a:effectLst/>
              <a:latin typeface="Nunito Sans"/>
            </a:endParaRPr>
          </a:p>
        </p:txBody>
      </p:sp>
    </p:spTree>
    <p:extLst>
      <p:ext uri="{BB962C8B-B14F-4D97-AF65-F5344CB8AC3E}">
        <p14:creationId xmlns:p14="http://schemas.microsoft.com/office/powerpoint/2010/main" val="1623962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6D04A5A-19A9-0ACE-6D0F-5E02EDC9D1DE}"/>
              </a:ext>
            </a:extLst>
          </p:cNvPr>
          <p:cNvSpPr txBox="1"/>
          <p:nvPr/>
        </p:nvSpPr>
        <p:spPr>
          <a:xfrm>
            <a:off x="2404139" y="2228671"/>
            <a:ext cx="73837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200" dirty="0">
                <a:latin typeface="Work Sans Light" pitchFamily="2" charset="77"/>
              </a:rPr>
              <a:t>Capas de Flutter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2E6F1CF-C64D-CB82-1478-686F9F9BAF5F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137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Capas de Flutter</a:t>
            </a:r>
          </a:p>
        </p:txBody>
      </p:sp>
      <p:pic>
        <p:nvPicPr>
          <p:cNvPr id="4" name="Google Shape;391;p47">
            <a:extLst>
              <a:ext uri="{FF2B5EF4-FFF2-40B4-BE49-F238E27FC236}">
                <a16:creationId xmlns:a16="http://schemas.microsoft.com/office/drawing/2014/main" id="{9209308E-CEC9-A886-A5B2-F164BC321D9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9714" y="1619861"/>
            <a:ext cx="5200160" cy="493402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92;p47">
            <a:extLst>
              <a:ext uri="{FF2B5EF4-FFF2-40B4-BE49-F238E27FC236}">
                <a16:creationId xmlns:a16="http://schemas.microsoft.com/office/drawing/2014/main" id="{25938B0E-12D8-C99B-BA7E-9A83C9664D17}"/>
              </a:ext>
            </a:extLst>
          </p:cNvPr>
          <p:cNvSpPr/>
          <p:nvPr/>
        </p:nvSpPr>
        <p:spPr>
          <a:xfrm>
            <a:off x="6232620" y="5527358"/>
            <a:ext cx="4170022" cy="1276852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CO" sz="1400" dirty="0">
                <a:solidFill>
                  <a:schemeClr val="bg1"/>
                </a:solidFill>
              </a:rPr>
              <a:t> Un embebedor específico de la plataforma proporciona un punto de entrada, se coordina con el sistema operativo subyacente para acceder a servicios como superficies de representación, accesibilidad y entrada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7" name="Google Shape;393;p47">
            <a:extLst>
              <a:ext uri="{FF2B5EF4-FFF2-40B4-BE49-F238E27FC236}">
                <a16:creationId xmlns:a16="http://schemas.microsoft.com/office/drawing/2014/main" id="{A7649EE6-EEE4-412D-9DD7-23C481C16C15}"/>
              </a:ext>
            </a:extLst>
          </p:cNvPr>
          <p:cNvSpPr/>
          <p:nvPr/>
        </p:nvSpPr>
        <p:spPr>
          <a:xfrm>
            <a:off x="6232620" y="3802653"/>
            <a:ext cx="4170024" cy="157617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CO" sz="1400" dirty="0">
                <a:solidFill>
                  <a:schemeClr val="bg1"/>
                </a:solidFill>
                <a:latin typeface="Work Sans Light" pitchFamily="2" charset="0"/>
              </a:rPr>
              <a:t>El motor está escrito principalmente en C ++ y admite las primitivas necesarias para admitir todas las aplicaciones de Flutter, es responsable de rasterizar escenas compuestas siempre que sea necesario pintar un nuevo marco</a:t>
            </a:r>
            <a:endParaRPr sz="1400" dirty="0">
              <a:solidFill>
                <a:schemeClr val="bg1"/>
              </a:solidFill>
              <a:latin typeface="Work Sans Light" pitchFamily="2" charset="0"/>
            </a:endParaRPr>
          </a:p>
        </p:txBody>
      </p:sp>
      <p:sp>
        <p:nvSpPr>
          <p:cNvPr id="8" name="Google Shape;394;p47">
            <a:extLst>
              <a:ext uri="{FF2B5EF4-FFF2-40B4-BE49-F238E27FC236}">
                <a16:creationId xmlns:a16="http://schemas.microsoft.com/office/drawing/2014/main" id="{7486F4FA-BA8B-F628-2F17-4F06AE8A71F8}"/>
              </a:ext>
            </a:extLst>
          </p:cNvPr>
          <p:cNvSpPr/>
          <p:nvPr/>
        </p:nvSpPr>
        <p:spPr>
          <a:xfrm>
            <a:off x="6232620" y="1619860"/>
            <a:ext cx="4170023" cy="1809139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CO" sz="1400" dirty="0">
                <a:solidFill>
                  <a:schemeClr val="bg1"/>
                </a:solidFill>
                <a:latin typeface="Work Sans Light" pitchFamily="2" charset="0"/>
              </a:rPr>
              <a:t>Los desarrolladores interactúan con Flutter a través del marco Flutter , que proporciona un marco moderno escrito en el lenguaje Dart. Incluye un amplio conjunto de bibliotecas de plataforma y diseño, compuesto por una serie de capas.</a:t>
            </a:r>
            <a:endParaRPr sz="1400" dirty="0">
              <a:solidFill>
                <a:schemeClr val="bg1"/>
              </a:solidFill>
              <a:latin typeface="Work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831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n-001" dirty="0">
                <a:solidFill>
                  <a:schemeClr val="bg1"/>
                </a:solidFill>
                <a:latin typeface="Work Sans Medium" pitchFamily="2" charset="77"/>
              </a:rPr>
              <a:t>Instalacion</a:t>
            </a:r>
            <a:endParaRPr lang="es-CO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807720" y="1828800"/>
            <a:ext cx="406908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001" dirty="0"/>
              <a:t>Descargar Flutter zip desde la pagina </a:t>
            </a:r>
          </a:p>
          <a:p>
            <a:pPr marL="342900" indent="-342900">
              <a:buAutoNum type="arabicPeriod"/>
            </a:pPr>
            <a:r>
              <a:rPr lang="en-001" dirty="0"/>
              <a:t>Extraer el archivo zip en un sitio donde no pida permiso de administrador. Ejemplo: Disco Local C:</a:t>
            </a:r>
          </a:p>
          <a:p>
            <a:pPr marL="342900" indent="-342900">
              <a:buAutoNum type="arabicPeriod"/>
            </a:pPr>
            <a:r>
              <a:rPr lang="en-001" dirty="0"/>
              <a:t>Copiar la ruta e ir edicion de variables de entorno.</a:t>
            </a:r>
          </a:p>
          <a:p>
            <a:pPr marL="342900" indent="-342900">
              <a:buAutoNum type="arabicPeriod"/>
            </a:pPr>
            <a:r>
              <a:rPr lang="en-001" dirty="0"/>
              <a:t>Opciones avanzada- variables de entorno, seleccionar Path, y luego clic en edicion.</a:t>
            </a:r>
          </a:p>
          <a:p>
            <a:pPr marL="342900" indent="-342900">
              <a:buAutoNum type="arabicPeriod"/>
            </a:pPr>
            <a:r>
              <a:rPr lang="en-001" dirty="0"/>
              <a:t>Clic en nuevo, copiar la ruta referente al paso 3.</a:t>
            </a:r>
          </a:p>
          <a:p>
            <a:pPr marL="342900" indent="-342900">
              <a:buAutoNum type="arabicPeriod"/>
            </a:pPr>
            <a:r>
              <a:rPr lang="en-001" dirty="0"/>
              <a:t>Aplicar cambios.</a:t>
            </a:r>
          </a:p>
          <a:p>
            <a:pPr marL="342900" indent="-342900">
              <a:buAutoNum type="arabicPeriod"/>
            </a:pPr>
            <a:r>
              <a:rPr lang="en-001" dirty="0"/>
              <a:t>Ir cmd escribir flutter doctor</a:t>
            </a:r>
          </a:p>
          <a:p>
            <a:pPr marL="342900" indent="-342900">
              <a:buAutoNum type="arabicPeriod"/>
            </a:pPr>
            <a:r>
              <a:rPr lang="en-001" dirty="0"/>
              <a:t>Anadir la extension de Flutter y Snippets en VS Code.</a:t>
            </a:r>
          </a:p>
          <a:p>
            <a:r>
              <a:rPr lang="en-001" dirty="0"/>
              <a:t>Nota : tener previamente Android Studio instalado y visual studio code, en caso de tenerlo hay que proceder a la instalacion.</a:t>
            </a:r>
          </a:p>
          <a:p>
            <a:pPr marL="342900" indent="-342900">
              <a:buAutoNum type="arabicPeriod"/>
            </a:pP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6262" t="9299" r="48214" b="81530"/>
          <a:stretch/>
        </p:blipFill>
        <p:spPr>
          <a:xfrm>
            <a:off x="5273040" y="2323624"/>
            <a:ext cx="6712076" cy="51101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996" y="3091678"/>
            <a:ext cx="4815840" cy="295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350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4645</TotalTime>
  <Words>1437</Words>
  <Application>Microsoft Office PowerPoint</Application>
  <PresentationFormat>Panorámica</PresentationFormat>
  <Paragraphs>222</Paragraphs>
  <Slides>28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7" baseType="lpstr">
      <vt:lpstr>Arial</vt:lpstr>
      <vt:lpstr>Calibri</vt:lpstr>
      <vt:lpstr>Calibri Light</vt:lpstr>
      <vt:lpstr>Nunito Sans</vt:lpstr>
      <vt:lpstr>Work Sans</vt:lpstr>
      <vt:lpstr>Work Sans Black</vt:lpstr>
      <vt:lpstr>Work Sans Light</vt:lpstr>
      <vt:lpstr>Work Sans Medium</vt:lpstr>
      <vt:lpstr>Tema de Office</vt:lpstr>
      <vt:lpstr>Presentación de PowerPoint</vt:lpstr>
      <vt:lpstr>Presentación de PowerPoint</vt:lpstr>
      <vt:lpstr>Flutter</vt:lpstr>
      <vt:lpstr>Caracteristicas</vt:lpstr>
      <vt:lpstr>Funcionalidades</vt:lpstr>
      <vt:lpstr>Por que usar Flutter?</vt:lpstr>
      <vt:lpstr>Presentación de PowerPoint</vt:lpstr>
      <vt:lpstr>Capas de Flutter</vt:lpstr>
      <vt:lpstr>Instalacion</vt:lpstr>
      <vt:lpstr>Instalacion de Android Studio</vt:lpstr>
      <vt:lpstr>Instalacion de Android Studio</vt:lpstr>
      <vt:lpstr>Instalacion de Android Studio</vt:lpstr>
      <vt:lpstr>Instalacion de Android Studio</vt:lpstr>
      <vt:lpstr>Instalacion de Android Studio</vt:lpstr>
      <vt:lpstr>Comandos</vt:lpstr>
      <vt:lpstr>Resolver incidencias</vt:lpstr>
      <vt:lpstr>Instalar paquetes Visual Studio (Si requiere)</vt:lpstr>
      <vt:lpstr>Confirmar nuevamente con flutter doctor -v</vt:lpstr>
      <vt:lpstr>Presentación de PowerPoint</vt:lpstr>
      <vt:lpstr>Creación del proyecto</vt:lpstr>
      <vt:lpstr>Creación del proyecto</vt:lpstr>
      <vt:lpstr>Presentación de PowerPoint</vt:lpstr>
      <vt:lpstr>Presentación de PowerPoint</vt:lpstr>
      <vt:lpstr>Arquitectura limpia</vt:lpstr>
      <vt:lpstr>Arquitectura limpia - UI</vt:lpstr>
      <vt:lpstr>Arquitectura limpia - Dominio</vt:lpstr>
      <vt:lpstr>Arquitectura limpia - Datos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SENA</cp:lastModifiedBy>
  <cp:revision>61</cp:revision>
  <dcterms:created xsi:type="dcterms:W3CDTF">2020-10-01T23:51:28Z</dcterms:created>
  <dcterms:modified xsi:type="dcterms:W3CDTF">2025-05-08T21:09:36Z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